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7204E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7204E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7204E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7204E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7204E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7204E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7204E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7204E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7204E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微軟正黑體"/>
          <a:ea typeface="微軟正黑體"/>
          <a:cs typeface="微軟正黑體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17204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EF2"/>
          </a:solidFill>
        </a:fill>
      </a:tcStyle>
    </a:wholeTbl>
    <a:band2H>
      <a:tcTxStyle b="def" i="def"/>
      <a:tcStyle>
        <a:tcBdr/>
        <a:fill>
          <a:solidFill>
            <a:srgbClr val="F5F6F9"/>
          </a:solidFill>
        </a:fill>
      </a:tcStyle>
    </a:band2H>
    <a:firstCol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17204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FF2"/>
          </a:solidFill>
        </a:fill>
      </a:tcStyle>
    </a:wholeTbl>
    <a:band2H>
      <a:tcTxStyle b="def" i="def"/>
      <a:tcStyle>
        <a:tcBdr/>
        <a:fill>
          <a:solidFill>
            <a:srgbClr val="EEF0F8"/>
          </a:solidFill>
        </a:fill>
      </a:tcStyle>
    </a:band2H>
    <a:firstCol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17204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17204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微軟正黑體"/>
          <a:ea typeface="微軟正黑體"/>
          <a:cs typeface="微軟正黑體"/>
        </a:font>
        <a:srgbClr val="17204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7204E"/>
              </a:solidFill>
              <a:prstDash val="solid"/>
              <a:round/>
            </a:ln>
          </a:top>
          <a:bottom>
            <a:ln w="25400" cap="flat">
              <a:solidFill>
                <a:srgbClr val="17204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7204E"/>
              </a:solidFill>
              <a:prstDash val="solid"/>
              <a:round/>
            </a:ln>
          </a:top>
          <a:bottom>
            <a:ln w="25400" cap="flat">
              <a:solidFill>
                <a:srgbClr val="17204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微軟正黑體"/>
          <a:ea typeface="微軟正黑體"/>
          <a:cs typeface="微軟正黑體"/>
        </a:font>
        <a:srgbClr val="17204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F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7204E"/>
          </a:solidFill>
        </a:fill>
      </a:tcStyle>
    </a:firstCol>
    <a:lastRow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7204E"/>
          </a:solidFill>
        </a:fill>
      </a:tcStyle>
    </a:lastRow>
    <a:firstRow>
      <a:tcTxStyle b="on" i="off">
        <a:font>
          <a:latin typeface="微軟正黑體"/>
          <a:ea typeface="微軟正黑體"/>
          <a:cs typeface="微軟正黑體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720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;p2" descr="Google Shape;9;p2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/>
          <p:nvPr>
            <p:ph type="title"/>
          </p:nvPr>
        </p:nvSpPr>
        <p:spPr>
          <a:xfrm>
            <a:off x="715100" y="662873"/>
            <a:ext cx="4367701" cy="237660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2903298" y="3192048"/>
            <a:ext cx="2179503" cy="7878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152400" indent="0" algn="r">
              <a:buClrTx/>
              <a:buSzTx/>
              <a:buFontTx/>
              <a:buNone/>
              <a:defRPr sz="1600"/>
            </a:lvl1pPr>
            <a:lvl2pPr marL="152400" indent="152400" algn="r">
              <a:buClrTx/>
              <a:buSzTx/>
              <a:buFontTx/>
              <a:buNone/>
              <a:defRPr sz="1600"/>
            </a:lvl2pPr>
            <a:lvl3pPr marL="152400" indent="152400" algn="r">
              <a:buClrTx/>
              <a:buSzTx/>
              <a:buFontTx/>
              <a:buNone/>
              <a:defRPr sz="1600"/>
            </a:lvl3pPr>
            <a:lvl4pPr marL="152400" indent="152400" algn="r">
              <a:buClrTx/>
              <a:buSzTx/>
              <a:buFontTx/>
              <a:buNone/>
              <a:defRPr sz="1600"/>
            </a:lvl4pPr>
            <a:lvl5pPr marL="152400" indent="152400" algn="r"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Google Shape;12;p2" descr="Google Shape;12;p2"/>
          <p:cNvPicPr>
            <a:picLocks noChangeAspect="1"/>
          </p:cNvPicPr>
          <p:nvPr/>
        </p:nvPicPr>
        <p:blipFill>
          <a:blip r:embed="rId3">
            <a:extLst/>
          </a:blip>
          <a:srcRect l="49290" t="0" r="0" b="50405"/>
          <a:stretch>
            <a:fillRect/>
          </a:stretch>
        </p:blipFill>
        <p:spPr>
          <a:xfrm>
            <a:off x="-1" y="3884474"/>
            <a:ext cx="1287402" cy="12590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95;p16" descr="Google Shape;95;p16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oogle Shape;96;p16"/>
          <p:cNvGrpSpPr/>
          <p:nvPr/>
        </p:nvGrpSpPr>
        <p:grpSpPr>
          <a:xfrm>
            <a:off x="-22372" y="-15744"/>
            <a:ext cx="9187306" cy="5163133"/>
            <a:chOff x="0" y="0"/>
            <a:chExt cx="9187305" cy="5163131"/>
          </a:xfrm>
        </p:grpSpPr>
        <p:pic>
          <p:nvPicPr>
            <p:cNvPr id="119" name="Google Shape;97;p16" descr="Google Shape;97;p1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6199" r="88621" b="16190"/>
            <a:stretch>
              <a:fillRect/>
            </a:stretch>
          </p:blipFill>
          <p:spPr>
            <a:xfrm>
              <a:off x="8643867" y="1936081"/>
              <a:ext cx="543439" cy="3227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Google Shape;98;p16" descr="Google Shape;98;p1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59716" b="0"/>
            <a:stretch>
              <a:fillRect/>
            </a:stretch>
          </p:blipFill>
          <p:spPr>
            <a:xfrm flipH="1">
              <a:off x="19788" y="-1"/>
              <a:ext cx="480750" cy="1193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Google Shape;99;p16" descr="Google Shape;99;p1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288" b="62228"/>
            <a:stretch>
              <a:fillRect/>
            </a:stretch>
          </p:blipFill>
          <p:spPr>
            <a:xfrm flipH="1" rot="10800000">
              <a:off x="0" y="9462"/>
              <a:ext cx="1299456" cy="492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11;p18" descr="Google Shape;111;p18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itle Text"/>
          <p:cNvSpPr txBox="1"/>
          <p:nvPr>
            <p:ph type="title"/>
          </p:nvPr>
        </p:nvSpPr>
        <p:spPr>
          <a:xfrm>
            <a:off x="2653900" y="445025"/>
            <a:ext cx="5775000" cy="5727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half" idx="1"/>
          </p:nvPr>
        </p:nvSpPr>
        <p:spPr>
          <a:xfrm>
            <a:off x="2730100" y="1077700"/>
            <a:ext cx="4776000" cy="3530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15000"/>
              </a:lnSpc>
              <a:buClr>
                <a:srgbClr val="404F96"/>
              </a:buClr>
              <a:defRPr>
                <a:solidFill>
                  <a:srgbClr val="434343"/>
                </a:solidFill>
              </a:defRPr>
            </a:lvl1pPr>
            <a:lvl2pPr>
              <a:lnSpc>
                <a:spcPct val="115000"/>
              </a:lnSpc>
              <a:buClr>
                <a:srgbClr val="404F96"/>
              </a:buClr>
              <a:defRPr>
                <a:solidFill>
                  <a:srgbClr val="434343"/>
                </a:solidFill>
              </a:defRPr>
            </a:lvl2pPr>
            <a:lvl3pPr>
              <a:lnSpc>
                <a:spcPct val="115000"/>
              </a:lnSpc>
              <a:buClr>
                <a:srgbClr val="404F96"/>
              </a:buClr>
              <a:defRPr>
                <a:solidFill>
                  <a:srgbClr val="434343"/>
                </a:solidFill>
              </a:defRPr>
            </a:lvl3pPr>
            <a:lvl4pPr>
              <a:lnSpc>
                <a:spcPct val="115000"/>
              </a:lnSpc>
              <a:buClr>
                <a:srgbClr val="404F96"/>
              </a:buClr>
              <a:defRPr>
                <a:solidFill>
                  <a:srgbClr val="434343"/>
                </a:solidFill>
              </a:defRPr>
            </a:lvl4pPr>
            <a:lvl5pPr>
              <a:lnSpc>
                <a:spcPct val="115000"/>
              </a:lnSpc>
              <a:buClr>
                <a:srgbClr val="404F96"/>
              </a:buClr>
              <a:defRPr>
                <a:solidFill>
                  <a:srgbClr val="43434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50;p22" descr="Google Shape;150;p22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2286174" y="1368097"/>
            <a:ext cx="2967002" cy="41370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152400" indent="0">
              <a:buClrTx/>
              <a:buSzTx/>
              <a:buFontTx/>
              <a:buNone/>
              <a:defRPr b="1" sz="1800"/>
            </a:lvl1pPr>
            <a:lvl2pPr marL="152400" indent="152400">
              <a:buClrTx/>
              <a:buSzTx/>
              <a:buFontTx/>
              <a:buNone/>
              <a:defRPr b="1" sz="1800"/>
            </a:lvl2pPr>
            <a:lvl3pPr marL="152400" indent="152400">
              <a:buClrTx/>
              <a:buSzTx/>
              <a:buFontTx/>
              <a:buNone/>
              <a:defRPr b="1" sz="1800"/>
            </a:lvl3pPr>
            <a:lvl4pPr marL="152400" indent="152400">
              <a:buClrTx/>
              <a:buSzTx/>
              <a:buFontTx/>
              <a:buNone/>
              <a:defRPr b="1" sz="1800"/>
            </a:lvl4pPr>
            <a:lvl5pPr marL="152400" indent="152400">
              <a:buClrTx/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46" name="Google Shape;160;p22"/>
          <p:cNvGrpSpPr/>
          <p:nvPr/>
        </p:nvGrpSpPr>
        <p:grpSpPr>
          <a:xfrm>
            <a:off x="1064413" y="4502679"/>
            <a:ext cx="8082765" cy="651451"/>
            <a:chOff x="0" y="0"/>
            <a:chExt cx="8082763" cy="651450"/>
          </a:xfrm>
        </p:grpSpPr>
        <p:pic>
          <p:nvPicPr>
            <p:cNvPr id="144" name="Google Shape;161;p22" descr="Google Shape;161;p2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51674" b="49989"/>
            <a:stretch>
              <a:fillRect/>
            </a:stretch>
          </p:blipFill>
          <p:spPr>
            <a:xfrm>
              <a:off x="7452974" y="-1"/>
              <a:ext cx="629791" cy="651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Google Shape;162;p22" descr="Google Shape;162;p22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50404"/>
            <a:stretch>
              <a:fillRect/>
            </a:stretch>
          </p:blipFill>
          <p:spPr>
            <a:xfrm flipH="1">
              <a:off x="0" y="-1"/>
              <a:ext cx="1313603" cy="651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64;p23" descr="Google Shape;164;p23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" name="Google Shape;165;p23"/>
          <p:cNvGrpSpPr/>
          <p:nvPr/>
        </p:nvGrpSpPr>
        <p:grpSpPr>
          <a:xfrm>
            <a:off x="-3450" y="-185750"/>
            <a:ext cx="9151851" cy="5332700"/>
            <a:chOff x="0" y="0"/>
            <a:chExt cx="9151850" cy="5332699"/>
          </a:xfrm>
        </p:grpSpPr>
        <p:pic>
          <p:nvPicPr>
            <p:cNvPr id="155" name="Google Shape;166;p23" descr="Google Shape;166;p2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9879" b="49988"/>
            <a:stretch>
              <a:fillRect/>
            </a:stretch>
          </p:blipFill>
          <p:spPr>
            <a:xfrm flipH="1">
              <a:off x="-1" y="4794251"/>
              <a:ext cx="539933" cy="538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Google Shape;167;p23" descr="Google Shape;167;p23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34966" b="42035"/>
            <a:stretch>
              <a:fillRect/>
            </a:stretch>
          </p:blipFill>
          <p:spPr>
            <a:xfrm>
              <a:off x="7998938" y="4291650"/>
              <a:ext cx="1148512" cy="1023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Google Shape;168;p23" descr="Google Shape;168;p23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9570" t="0" r="0" b="0"/>
            <a:stretch>
              <a:fillRect/>
            </a:stretch>
          </p:blipFill>
          <p:spPr>
            <a:xfrm flipH="1">
              <a:off x="7778901" y="0"/>
              <a:ext cx="1372950" cy="4511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Title Text"/>
          <p:cNvSpPr txBox="1"/>
          <p:nvPr>
            <p:ph type="title"/>
          </p:nvPr>
        </p:nvSpPr>
        <p:spPr>
          <a:xfrm>
            <a:off x="719998" y="445025"/>
            <a:ext cx="6426303" cy="5727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Body Level One…"/>
          <p:cNvSpPr txBox="1"/>
          <p:nvPr>
            <p:ph type="body" sz="quarter" idx="1"/>
          </p:nvPr>
        </p:nvSpPr>
        <p:spPr>
          <a:xfrm>
            <a:off x="719987" y="1765524"/>
            <a:ext cx="1986003" cy="10236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152400" indent="0">
              <a:buClrTx/>
              <a:buSzTx/>
              <a:buFontTx/>
              <a:buNone/>
            </a:lvl1pPr>
            <a:lvl2pPr marL="152400" indent="152400">
              <a:buClrTx/>
              <a:buSzTx/>
              <a:buFontTx/>
              <a:buNone/>
            </a:lvl2pPr>
            <a:lvl3pPr marL="152400" indent="152400">
              <a:buClrTx/>
              <a:buSzTx/>
              <a:buFontTx/>
              <a:buNone/>
            </a:lvl3pPr>
            <a:lvl4pPr marL="152400" indent="152400">
              <a:buClrTx/>
              <a:buSzTx/>
              <a:buFontTx/>
              <a:buNone/>
            </a:lvl4pPr>
            <a:lvl5pPr marL="152400" indent="1524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88;p25" descr="Google Shape;188;p25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Google Shape;189;p25"/>
          <p:cNvGrpSpPr/>
          <p:nvPr/>
        </p:nvGrpSpPr>
        <p:grpSpPr>
          <a:xfrm>
            <a:off x="-3450" y="-185750"/>
            <a:ext cx="9151851" cy="5332700"/>
            <a:chOff x="0" y="0"/>
            <a:chExt cx="9151850" cy="5332699"/>
          </a:xfrm>
        </p:grpSpPr>
        <p:pic>
          <p:nvPicPr>
            <p:cNvPr id="169" name="Google Shape;190;p25" descr="Google Shape;190;p2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9879" b="49988"/>
            <a:stretch>
              <a:fillRect/>
            </a:stretch>
          </p:blipFill>
          <p:spPr>
            <a:xfrm flipH="1">
              <a:off x="-1" y="4794251"/>
              <a:ext cx="539933" cy="538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Google Shape;191;p25" descr="Google Shape;191;p2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34966" b="42035"/>
            <a:stretch>
              <a:fillRect/>
            </a:stretch>
          </p:blipFill>
          <p:spPr>
            <a:xfrm>
              <a:off x="7998938" y="4291650"/>
              <a:ext cx="1148512" cy="1023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Google Shape;192;p25" descr="Google Shape;192;p25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9570" t="0" r="0" b="0"/>
            <a:stretch>
              <a:fillRect/>
            </a:stretch>
          </p:blipFill>
          <p:spPr>
            <a:xfrm flipH="1">
              <a:off x="7778901" y="0"/>
              <a:ext cx="1372950" cy="4511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94;p26" descr="Google Shape;194;p26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Google Shape;195;p26"/>
          <p:cNvGrpSpPr/>
          <p:nvPr/>
        </p:nvGrpSpPr>
        <p:grpSpPr>
          <a:xfrm>
            <a:off x="-25855" y="-1"/>
            <a:ext cx="2564781" cy="5210529"/>
            <a:chOff x="-1" y="0"/>
            <a:chExt cx="2564779" cy="5210527"/>
          </a:xfrm>
        </p:grpSpPr>
        <p:pic>
          <p:nvPicPr>
            <p:cNvPr id="181" name="Google Shape;196;p26" descr="Google Shape;196;p2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9879" b="49422"/>
            <a:stretch>
              <a:fillRect/>
            </a:stretch>
          </p:blipFill>
          <p:spPr>
            <a:xfrm flipH="1">
              <a:off x="-2" y="2623674"/>
              <a:ext cx="2564780" cy="25868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Google Shape;197;p26" descr="Google Shape;197;p2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9290" t="0" r="0" b="0"/>
            <a:stretch>
              <a:fillRect/>
            </a:stretch>
          </p:blipFill>
          <p:spPr>
            <a:xfrm flipH="1">
              <a:off x="1" y="0"/>
              <a:ext cx="1465092" cy="2888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3;p5" descr="Google Shape;23;p5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" name="Google Shape;24;p5"/>
          <p:cNvGrpSpPr/>
          <p:nvPr/>
        </p:nvGrpSpPr>
        <p:grpSpPr>
          <a:xfrm>
            <a:off x="-2" y="-40654"/>
            <a:ext cx="9144004" cy="5184159"/>
            <a:chOff x="-1" y="-1"/>
            <a:chExt cx="9144003" cy="5184157"/>
          </a:xfrm>
        </p:grpSpPr>
        <p:pic>
          <p:nvPicPr>
            <p:cNvPr id="27" name="Google Shape;25;p5" descr="Google Shape;25;p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9290" t="0" r="0" b="50405"/>
            <a:stretch>
              <a:fillRect/>
            </a:stretch>
          </p:blipFill>
          <p:spPr>
            <a:xfrm>
              <a:off x="-2" y="4532727"/>
              <a:ext cx="666127" cy="651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Google Shape;26;p5" descr="Google Shape;26;p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9290" t="0" r="0" b="58310"/>
            <a:stretch>
              <a:fillRect/>
            </a:stretch>
          </p:blipFill>
          <p:spPr>
            <a:xfrm rot="10800000">
              <a:off x="7856601" y="-2"/>
              <a:ext cx="1287401" cy="10583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5532849" y="2421750"/>
            <a:ext cx="2505602" cy="15975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152400" indent="0">
              <a:buClrTx/>
              <a:buSzTx/>
              <a:buFontTx/>
              <a:buNone/>
            </a:lvl1pPr>
            <a:lvl2pPr marL="152400" indent="152400">
              <a:buClrTx/>
              <a:buSzTx/>
              <a:buFontTx/>
              <a:buNone/>
            </a:lvl2pPr>
            <a:lvl3pPr marL="152400" indent="152400">
              <a:buClrTx/>
              <a:buSzTx/>
              <a:buFontTx/>
              <a:buNone/>
            </a:lvl3pPr>
            <a:lvl4pPr marL="152400" indent="152400">
              <a:buClrTx/>
              <a:buSzTx/>
              <a:buFontTx/>
              <a:buNone/>
            </a:lvl4pPr>
            <a:lvl5pPr marL="152400" indent="1524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39;p7" descr="Google Shape;39;p7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" name="Google Shape;40;p7"/>
          <p:cNvGrpSpPr/>
          <p:nvPr/>
        </p:nvGrpSpPr>
        <p:grpSpPr>
          <a:xfrm>
            <a:off x="-1034977" y="-205552"/>
            <a:ext cx="10530780" cy="6692804"/>
            <a:chOff x="0" y="0"/>
            <a:chExt cx="10530779" cy="6692802"/>
          </a:xfrm>
        </p:grpSpPr>
        <p:pic>
          <p:nvPicPr>
            <p:cNvPr id="48" name="Google Shape;41;p7" descr="Google Shape;41;p7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80" t="0" r="988" b="0"/>
            <a:stretch>
              <a:fillRect/>
            </a:stretch>
          </p:blipFill>
          <p:spPr>
            <a:xfrm>
              <a:off x="-1" y="4523650"/>
              <a:ext cx="2126451" cy="2169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Google Shape;42;p7" descr="Google Shape;42;p7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59441" b="0"/>
            <a:stretch>
              <a:fillRect/>
            </a:stretch>
          </p:blipFill>
          <p:spPr>
            <a:xfrm>
              <a:off x="8277950" y="-1"/>
              <a:ext cx="2252829" cy="5554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Title Text"/>
          <p:cNvSpPr txBox="1"/>
          <p:nvPr>
            <p:ph type="title"/>
          </p:nvPr>
        </p:nvSpPr>
        <p:spPr>
          <a:xfrm>
            <a:off x="719998" y="445025"/>
            <a:ext cx="4032303" cy="5727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719998" y="1840400"/>
            <a:ext cx="3298802" cy="17085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defRPr>
                <a:solidFill>
                  <a:srgbClr val="434343"/>
                </a:solidFill>
              </a:defRPr>
            </a:lvl1pPr>
            <a:lvl2pPr>
              <a:defRPr>
                <a:solidFill>
                  <a:srgbClr val="434343"/>
                </a:solidFill>
              </a:defRPr>
            </a:lvl2pPr>
            <a:lvl3pPr>
              <a:defRPr>
                <a:solidFill>
                  <a:srgbClr val="434343"/>
                </a:solidFill>
              </a:defRPr>
            </a:lvl3pPr>
            <a:lvl4pPr>
              <a:defRPr>
                <a:solidFill>
                  <a:srgbClr val="434343"/>
                </a:solidFill>
              </a:defRPr>
            </a:lvl4pPr>
            <a:lvl5pPr>
              <a:defRPr>
                <a:solidFill>
                  <a:srgbClr val="43434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Google Shape;45;p7"/>
          <p:cNvSpPr/>
          <p:nvPr>
            <p:ph type="pic" sz="quarter" idx="21"/>
          </p:nvPr>
        </p:nvSpPr>
        <p:spPr>
          <a:xfrm>
            <a:off x="4733261" y="2560498"/>
            <a:ext cx="2728802" cy="2583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4" name="Google Shape;46;p7"/>
          <p:cNvSpPr/>
          <p:nvPr>
            <p:ph type="pic" sz="quarter" idx="22"/>
          </p:nvPr>
        </p:nvSpPr>
        <p:spPr>
          <a:xfrm>
            <a:off x="4733261" y="-22502"/>
            <a:ext cx="2728802" cy="25830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48;p8" descr="Google Shape;48;p8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/>
          <p:nvPr>
            <p:ph type="title"/>
          </p:nvPr>
        </p:nvSpPr>
        <p:spPr>
          <a:xfrm>
            <a:off x="2724150" y="1307098"/>
            <a:ext cx="3695700" cy="2529304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grpSp>
        <p:nvGrpSpPr>
          <p:cNvPr id="66" name="Google Shape;50;p8"/>
          <p:cNvGrpSpPr/>
          <p:nvPr/>
        </p:nvGrpSpPr>
        <p:grpSpPr>
          <a:xfrm>
            <a:off x="-25855" y="-1"/>
            <a:ext cx="2564781" cy="5210529"/>
            <a:chOff x="-1" y="0"/>
            <a:chExt cx="2564779" cy="5210527"/>
          </a:xfrm>
        </p:grpSpPr>
        <p:pic>
          <p:nvPicPr>
            <p:cNvPr id="64" name="Google Shape;51;p8" descr="Google Shape;51;p8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9879" b="49422"/>
            <a:stretch>
              <a:fillRect/>
            </a:stretch>
          </p:blipFill>
          <p:spPr>
            <a:xfrm flipH="1">
              <a:off x="-2" y="2623674"/>
              <a:ext cx="2564780" cy="25868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Google Shape;52;p8" descr="Google Shape;52;p8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9290" t="0" r="0" b="0"/>
            <a:stretch>
              <a:fillRect/>
            </a:stretch>
          </p:blipFill>
          <p:spPr>
            <a:xfrm flipH="1">
              <a:off x="1" y="0"/>
              <a:ext cx="1465092" cy="2888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54;p9" descr="Google Shape;54;p9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Text"/>
          <p:cNvSpPr txBox="1"/>
          <p:nvPr>
            <p:ph type="title"/>
          </p:nvPr>
        </p:nvSpPr>
        <p:spPr>
          <a:xfrm>
            <a:off x="2201848" y="1584873"/>
            <a:ext cx="4740304" cy="841802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quarter" idx="1"/>
          </p:nvPr>
        </p:nvSpPr>
        <p:spPr>
          <a:xfrm>
            <a:off x="2201925" y="2427926"/>
            <a:ext cx="4740302" cy="1130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152400" indent="0" algn="ctr">
              <a:buClrTx/>
              <a:buSzTx/>
              <a:buFontTx/>
              <a:buNone/>
              <a:defRPr sz="1600"/>
            </a:lvl1pPr>
            <a:lvl2pPr marL="152400" indent="152400" algn="ctr">
              <a:buClrTx/>
              <a:buSzTx/>
              <a:buFontTx/>
              <a:buNone/>
              <a:defRPr sz="1600"/>
            </a:lvl2pPr>
            <a:lvl3pPr marL="152400" indent="152400" algn="ctr">
              <a:buClrTx/>
              <a:buSzTx/>
              <a:buFontTx/>
              <a:buNone/>
              <a:defRPr sz="1600"/>
            </a:lvl3pPr>
            <a:lvl4pPr marL="152400" indent="152400" algn="ctr">
              <a:buClrTx/>
              <a:buSzTx/>
              <a:buFontTx/>
              <a:buNone/>
              <a:defRPr sz="1600"/>
            </a:lvl4pPr>
            <a:lvl5pPr marL="152400" indent="152400" algn="ctr"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79" name="Google Shape;57;p9"/>
          <p:cNvGrpSpPr/>
          <p:nvPr/>
        </p:nvGrpSpPr>
        <p:grpSpPr>
          <a:xfrm>
            <a:off x="7612301" y="3936374"/>
            <a:ext cx="2943601" cy="2169152"/>
            <a:chOff x="0" y="0"/>
            <a:chExt cx="2943600" cy="2169151"/>
          </a:xfrm>
        </p:grpSpPr>
        <p:pic>
          <p:nvPicPr>
            <p:cNvPr id="77" name="Google Shape;58;p9" descr="Google Shape;58;p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80" t="0" r="988" b="0"/>
            <a:stretch>
              <a:fillRect/>
            </a:stretch>
          </p:blipFill>
          <p:spPr>
            <a:xfrm>
              <a:off x="817148" y="0"/>
              <a:ext cx="2126453" cy="2169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Google Shape;59;p9" descr="Google Shape;59;p9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49967" b="0"/>
            <a:stretch>
              <a:fillRect/>
            </a:stretch>
          </p:blipFill>
          <p:spPr>
            <a:xfrm>
              <a:off x="-1" y="9525"/>
              <a:ext cx="817162" cy="1633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70;p13" descr="Google Shape;70;p13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3135750" y="1557075"/>
            <a:ext cx="4950302" cy="4476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152400" indent="0">
              <a:buClrTx/>
              <a:buSzTx/>
              <a:buFontTx/>
              <a:buNone/>
              <a:defRPr b="1" sz="1800"/>
            </a:lvl1pPr>
            <a:lvl2pPr marL="152400" indent="152400">
              <a:buClrTx/>
              <a:buSzTx/>
              <a:buFontTx/>
              <a:buNone/>
              <a:defRPr b="1" sz="1800"/>
            </a:lvl2pPr>
            <a:lvl3pPr marL="152400" indent="152400">
              <a:buClrTx/>
              <a:buSzTx/>
              <a:buFontTx/>
              <a:buNone/>
              <a:defRPr b="1" sz="1800"/>
            </a:lvl3pPr>
            <a:lvl4pPr marL="152400" indent="152400">
              <a:buClrTx/>
              <a:buSzTx/>
              <a:buFontTx/>
              <a:buNone/>
              <a:defRPr b="1" sz="1800"/>
            </a:lvl4pPr>
            <a:lvl5pPr marL="152400" indent="152400">
              <a:buClrTx/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Google Shape;82;p13" descr="Google Shape;82;p13"/>
          <p:cNvPicPr>
            <a:picLocks noChangeAspect="1"/>
          </p:cNvPicPr>
          <p:nvPr/>
        </p:nvPicPr>
        <p:blipFill>
          <a:blip r:embed="rId3">
            <a:extLst/>
          </a:blip>
          <a:srcRect l="49290" t="0" r="0" b="58310"/>
          <a:stretch>
            <a:fillRect/>
          </a:stretch>
        </p:blipFill>
        <p:spPr>
          <a:xfrm rot="10800000">
            <a:off x="7856601" y="-40653"/>
            <a:ext cx="1287401" cy="1058378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84;p14" descr="Google Shape;84;p14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grpSp>
        <p:nvGrpSpPr>
          <p:cNvPr id="110" name="Google Shape;86;p14"/>
          <p:cNvGrpSpPr/>
          <p:nvPr/>
        </p:nvGrpSpPr>
        <p:grpSpPr>
          <a:xfrm>
            <a:off x="-2" y="-11752"/>
            <a:ext cx="9164330" cy="5158030"/>
            <a:chOff x="0" y="0"/>
            <a:chExt cx="9164330" cy="5158029"/>
          </a:xfrm>
        </p:grpSpPr>
        <p:pic>
          <p:nvPicPr>
            <p:cNvPr id="107" name="Google Shape;87;p14" descr="Google Shape;87;p14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9290" t="0" r="0" b="58310"/>
            <a:stretch>
              <a:fillRect/>
            </a:stretch>
          </p:blipFill>
          <p:spPr>
            <a:xfrm flipH="1">
              <a:off x="7540576" y="3823126"/>
              <a:ext cx="1623754" cy="1334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Google Shape;88;p14" descr="Google Shape;88;p14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49150" r="47425" b="0"/>
            <a:stretch>
              <a:fillRect/>
            </a:stretch>
          </p:blipFill>
          <p:spPr>
            <a:xfrm>
              <a:off x="8335081" y="-1"/>
              <a:ext cx="820671" cy="7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Google Shape;89;p14" descr="Google Shape;89;p14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49149" r="47425" b="0"/>
            <a:stretch>
              <a:fillRect/>
            </a:stretch>
          </p:blipFill>
          <p:spPr>
            <a:xfrm rot="10800000">
              <a:off x="0" y="4621952"/>
              <a:ext cx="554290" cy="536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;p6" descr="Google Shape;33;p6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oogle Shape;35;p6"/>
          <p:cNvGrpSpPr/>
          <p:nvPr/>
        </p:nvGrpSpPr>
        <p:grpSpPr>
          <a:xfrm>
            <a:off x="7612301" y="3936374"/>
            <a:ext cx="2943601" cy="2169152"/>
            <a:chOff x="0" y="0"/>
            <a:chExt cx="2943600" cy="2169151"/>
          </a:xfrm>
        </p:grpSpPr>
        <p:pic>
          <p:nvPicPr>
            <p:cNvPr id="3" name="Google Shape;36;p6" descr="Google Shape;36;p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80" t="0" r="988" b="0"/>
            <a:stretch>
              <a:fillRect/>
            </a:stretch>
          </p:blipFill>
          <p:spPr>
            <a:xfrm>
              <a:off x="817148" y="0"/>
              <a:ext cx="2126453" cy="2169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Google Shape;37;p6" descr="Google Shape;37;p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49967" b="0"/>
            <a:stretch>
              <a:fillRect/>
            </a:stretch>
          </p:blipFill>
          <p:spPr>
            <a:xfrm>
              <a:off x="-1" y="9525"/>
              <a:ext cx="817162" cy="1633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" name="Title Text"/>
          <p:cNvSpPr txBox="1"/>
          <p:nvPr>
            <p:ph type="title"/>
          </p:nvPr>
        </p:nvSpPr>
        <p:spPr>
          <a:xfrm>
            <a:off x="719998" y="445025"/>
            <a:ext cx="77040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6279546" y="463264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9pPr>
    </p:titleStyle>
    <p:bodyStyle>
      <a:lvl1pPr marL="457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7204E"/>
        </a:buClr>
        <a:buSzPts val="1200"/>
        <a:buFont typeface="Helvetica"/>
        <a:buChar char="●"/>
        <a:tabLst/>
        <a:defRPr b="0" baseline="0" cap="none" i="0" spc="0" strike="noStrike" sz="12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1pPr>
      <a:lvl2pPr marL="9144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7204E"/>
        </a:buClr>
        <a:buSzPts val="1200"/>
        <a:buFont typeface="Helvetica"/>
        <a:buChar char="○"/>
        <a:tabLst/>
        <a:defRPr b="0" baseline="0" cap="none" i="0" spc="0" strike="noStrike" sz="12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2pPr>
      <a:lvl3pPr marL="13716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7204E"/>
        </a:buClr>
        <a:buSzPts val="1200"/>
        <a:buFont typeface="Helvetica"/>
        <a:buChar char="■"/>
        <a:tabLst/>
        <a:defRPr b="0" baseline="0" cap="none" i="0" spc="0" strike="noStrike" sz="12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3pPr>
      <a:lvl4pPr marL="18288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7204E"/>
        </a:buClr>
        <a:buSzPts val="1200"/>
        <a:buFont typeface="Helvetica"/>
        <a:buChar char="●"/>
        <a:tabLst/>
        <a:defRPr b="0" baseline="0" cap="none" i="0" spc="0" strike="noStrike" sz="12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4pPr>
      <a:lvl5pPr marL="22860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7204E"/>
        </a:buClr>
        <a:buSzPts val="1200"/>
        <a:buFont typeface="Helvetica"/>
        <a:buChar char="○"/>
        <a:tabLst/>
        <a:defRPr b="0" baseline="0" cap="none" i="0" spc="0" strike="noStrike" sz="12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5pPr>
      <a:lvl6pPr marL="2743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7204E"/>
        </a:buClr>
        <a:buSzPts val="1200"/>
        <a:buFont typeface="Helvetica"/>
        <a:buChar char="■"/>
        <a:tabLst/>
        <a:defRPr b="0" baseline="0" cap="none" i="0" spc="0" strike="noStrike" sz="12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6pPr>
      <a:lvl7pPr marL="32004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7204E"/>
        </a:buClr>
        <a:buSzPts val="1200"/>
        <a:buFont typeface="Helvetica"/>
        <a:buChar char="●"/>
        <a:tabLst/>
        <a:defRPr b="0" baseline="0" cap="none" i="0" spc="0" strike="noStrike" sz="12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7pPr>
      <a:lvl8pPr marL="36576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7204E"/>
        </a:buClr>
        <a:buSzPts val="1200"/>
        <a:buFont typeface="Helvetica"/>
        <a:buChar char="○"/>
        <a:tabLst/>
        <a:defRPr b="0" baseline="0" cap="none" i="0" spc="0" strike="noStrike" sz="12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8pPr>
      <a:lvl9pPr marL="41148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7204E"/>
        </a:buClr>
        <a:buSzPts val="1200"/>
        <a:buFont typeface="Helvetica"/>
        <a:buChar char="■"/>
        <a:tabLst/>
        <a:defRPr b="0" baseline="0" cap="none" i="0" spc="0" strike="noStrike" sz="1200" u="none">
          <a:solidFill>
            <a:srgbClr val="17204E"/>
          </a:solidFill>
          <a:uFillTx/>
          <a:latin typeface="微軟正黑體"/>
          <a:ea typeface="微軟正黑體"/>
          <a:cs typeface="微軟正黑體"/>
          <a:sym typeface="微軟正黑體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1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1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208;p30" descr="Google Shape;208;p30"/>
          <p:cNvPicPr>
            <a:picLocks noChangeAspect="1"/>
          </p:cNvPicPr>
          <p:nvPr/>
        </p:nvPicPr>
        <p:blipFill>
          <a:blip r:embed="rId2">
            <a:extLst/>
          </a:blip>
          <a:srcRect l="0" t="0" r="45385" b="0"/>
          <a:stretch>
            <a:fillRect/>
          </a:stretch>
        </p:blipFill>
        <p:spPr>
          <a:xfrm>
            <a:off x="6333540" y="0"/>
            <a:ext cx="2810463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Google Shape;209;p30"/>
          <p:cNvSpPr txBox="1"/>
          <p:nvPr>
            <p:ph type="ctrTitle"/>
          </p:nvPr>
        </p:nvSpPr>
        <p:spPr>
          <a:xfrm>
            <a:off x="156307" y="1828624"/>
            <a:ext cx="6177236" cy="148625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  <a:defRPr b="1" sz="2800"/>
            </a:pPr>
            <a:r>
              <a:t>zkLLM: Zero-Knowledge Proofs</a:t>
            </a:r>
            <a:br/>
            <a:r>
              <a:t> for </a:t>
            </a:r>
            <a:r>
              <a:rPr sz="3000"/>
              <a:t>Large</a:t>
            </a:r>
            <a:r>
              <a:t> Language Models</a:t>
            </a:r>
          </a:p>
        </p:txBody>
      </p:sp>
      <p:pic>
        <p:nvPicPr>
          <p:cNvPr id="19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0613" y="164441"/>
            <a:ext cx="3087079" cy="49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文字方塊 2"/>
          <p:cNvSpPr txBox="1"/>
          <p:nvPr/>
        </p:nvSpPr>
        <p:spPr>
          <a:xfrm>
            <a:off x="6655878" y="2461287"/>
            <a:ext cx="2286095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3600">
                <a:latin typeface="Sora ExtraBold"/>
                <a:ea typeface="Sora ExtraBold"/>
                <a:cs typeface="Sora ExtraBold"/>
                <a:sym typeface="Sora ExtraBold"/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197" name="文字方塊 2"/>
          <p:cNvSpPr txBox="1"/>
          <p:nvPr/>
        </p:nvSpPr>
        <p:spPr>
          <a:xfrm>
            <a:off x="1442031" y="4063801"/>
            <a:ext cx="5030436" cy="1050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85215">
              <a:lnSpc>
                <a:spcPct val="150000"/>
              </a:lnSpc>
              <a:defRPr b="1"/>
            </a:pPr>
            <a:r>
              <a:t>Member</a:t>
            </a:r>
            <a:endParaRPr sz="800"/>
          </a:p>
          <a:p>
            <a:pPr defTabSz="585215">
              <a:lnSpc>
                <a:spcPct val="150000"/>
              </a:lnSpc>
            </a:pPr>
            <a:r>
              <a:t>110590005 </a:t>
            </a:r>
            <a:r>
              <a:t>蕭耕宏</a:t>
            </a:r>
            <a:r>
              <a:t>, 112C53035 </a:t>
            </a:r>
            <a:r>
              <a:t>王煥昇</a:t>
            </a:r>
            <a:r>
              <a:t>, 113C53006 </a:t>
            </a:r>
            <a:r>
              <a:t>吳仲霖</a:t>
            </a:r>
            <a:r>
              <a:t>, </a:t>
            </a:r>
            <a:endParaRPr sz="800"/>
          </a:p>
          <a:p>
            <a:pPr defTabSz="585215">
              <a:lnSpc>
                <a:spcPct val="150000"/>
              </a:lnSpc>
            </a:pPr>
            <a:r>
              <a:t>113598043 </a:t>
            </a:r>
            <a:r>
              <a:t>張育丞</a:t>
            </a:r>
            <a:r>
              <a:t>, 113598088 </a:t>
            </a:r>
            <a:r>
              <a:t>李以謙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文字方塊 13"/>
          <p:cNvSpPr txBox="1"/>
          <p:nvPr/>
        </p:nvSpPr>
        <p:spPr>
          <a:xfrm>
            <a:off x="272626" y="181392"/>
            <a:ext cx="5127416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Implementation Features</a:t>
            </a:r>
          </a:p>
        </p:txBody>
      </p:sp>
      <p:sp>
        <p:nvSpPr>
          <p:cNvPr id="238" name="文字方塊 17"/>
          <p:cNvSpPr txBox="1"/>
          <p:nvPr/>
        </p:nvSpPr>
        <p:spPr>
          <a:xfrm>
            <a:off x="1244508" y="806439"/>
            <a:ext cx="6654984" cy="372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200000"/>
              </a:lnSpc>
              <a:defRPr b="1" sz="1800"/>
            </a:pPr>
            <a:r>
              <a:t>CUDA Optimization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Fully parallelized implementation.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Scalable to LLMs with up to 13 billion parameters.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200000"/>
              </a:lnSpc>
              <a:defRPr b="1" sz="1800"/>
            </a:pPr>
            <a:r>
              <a:t>Compact Proofs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Proof size: &lt;200 kB.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Proving time: 1-15 minutes.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Verification time: 1-3 seconds.</a:t>
            </a:r>
          </a:p>
        </p:txBody>
      </p:sp>
      <p:sp>
        <p:nvSpPr>
          <p:cNvPr id="239" name="文字方塊 18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文字方塊 2"/>
          <p:cNvSpPr txBox="1"/>
          <p:nvPr/>
        </p:nvSpPr>
        <p:spPr>
          <a:xfrm>
            <a:off x="1498599" y="520061"/>
            <a:ext cx="2804163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Applications</a:t>
            </a:r>
          </a:p>
        </p:txBody>
      </p:sp>
      <p:sp>
        <p:nvSpPr>
          <p:cNvPr id="242" name="文字方塊 4"/>
          <p:cNvSpPr txBox="1"/>
          <p:nvPr/>
        </p:nvSpPr>
        <p:spPr>
          <a:xfrm>
            <a:off x="1688251" y="1267733"/>
            <a:ext cx="6751414" cy="20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200000"/>
              </a:lnSpc>
              <a:defRPr b="1" sz="1800"/>
            </a:pPr>
            <a:r>
              <a:t>Key Benefits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Verifies LLM inference without exposing model details.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Supports legal and compliance use cases, such as verifying AI-generated outputs for regulatory requirements.</a:t>
            </a:r>
          </a:p>
        </p:txBody>
      </p:sp>
      <p:sp>
        <p:nvSpPr>
          <p:cNvPr id="243" name="文字方塊 5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文字方塊 6"/>
          <p:cNvSpPr txBox="1"/>
          <p:nvPr/>
        </p:nvSpPr>
        <p:spPr>
          <a:xfrm>
            <a:off x="364806" y="162252"/>
            <a:ext cx="7561899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 sz="3000"/>
            </a:pPr>
            <a:r>
              <a:t>Large language models, transformers, </a:t>
            </a:r>
            <a:endParaRPr>
              <a:latin typeface="Sora ExtraBold"/>
              <a:ea typeface="Sora ExtraBold"/>
              <a:cs typeface="Sora ExtraBold"/>
              <a:sym typeface="Sora ExtraBold"/>
            </a:endParaRPr>
          </a:p>
          <a:p>
            <a:pPr algn="just">
              <a:defRPr b="1" sz="3000"/>
            </a:pPr>
            <a:r>
              <a:t>and the attention mechanism</a:t>
            </a:r>
          </a:p>
        </p:txBody>
      </p:sp>
      <p:sp>
        <p:nvSpPr>
          <p:cNvPr id="246" name="文字方塊 10"/>
          <p:cNvSpPr txBox="1"/>
          <p:nvPr/>
        </p:nvSpPr>
        <p:spPr>
          <a:xfrm>
            <a:off x="504505" y="2215119"/>
            <a:ext cx="3622070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Exceptional performance in general-purpose language understanding and generation tasks.</a:t>
            </a:r>
          </a:p>
        </p:txBody>
      </p:sp>
      <p:grpSp>
        <p:nvGrpSpPr>
          <p:cNvPr id="249" name="群組 13"/>
          <p:cNvGrpSpPr/>
          <p:nvPr/>
        </p:nvGrpSpPr>
        <p:grpSpPr>
          <a:xfrm>
            <a:off x="4436076" y="1488996"/>
            <a:ext cx="4593626" cy="2934726"/>
            <a:chOff x="0" y="0"/>
            <a:chExt cx="4593625" cy="2934725"/>
          </a:xfrm>
        </p:grpSpPr>
        <p:pic>
          <p:nvPicPr>
            <p:cNvPr id="247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4593627" cy="2565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565400"/>
              <a:ext cx="4593627" cy="369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0" name="文字方塊 15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文字方塊 4"/>
          <p:cNvSpPr txBox="1"/>
          <p:nvPr/>
        </p:nvSpPr>
        <p:spPr>
          <a:xfrm>
            <a:off x="407669" y="195818"/>
            <a:ext cx="6760210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What is the Sum Check Protocol?</a:t>
            </a:r>
          </a:p>
        </p:txBody>
      </p:sp>
      <p:sp>
        <p:nvSpPr>
          <p:cNvPr id="253" name="文字方塊 7"/>
          <p:cNvSpPr txBox="1"/>
          <p:nvPr/>
        </p:nvSpPr>
        <p:spPr>
          <a:xfrm>
            <a:off x="407669" y="673616"/>
            <a:ext cx="3680073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An interactive proof protocol used to verify the correctness of summation for multivariate polynomials.</a:t>
            </a:r>
          </a:p>
        </p:txBody>
      </p:sp>
      <p:pic>
        <p:nvPicPr>
          <p:cNvPr id="25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0256" y="794370"/>
            <a:ext cx="2048137" cy="78363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文字方塊 9"/>
          <p:cNvSpPr txBox="1"/>
          <p:nvPr/>
        </p:nvSpPr>
        <p:spPr>
          <a:xfrm>
            <a:off x="407668" y="1914275"/>
            <a:ext cx="3959992" cy="141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sz="1600"/>
            </a:pPr>
            <a:r>
              <a:t>The verifier wants to know: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sz="1600"/>
            </a:pPr>
            <a:r>
              <a:t>Whether S equals the value S* claimed by the prover, without having to traverse all input combinations personally.</a:t>
            </a:r>
          </a:p>
        </p:txBody>
      </p:sp>
      <p:pic>
        <p:nvPicPr>
          <p:cNvPr id="25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0256" y="1723363"/>
            <a:ext cx="2835537" cy="422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0000" y="2490952"/>
            <a:ext cx="2938549" cy="55521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Rectangle 15"/>
          <p:cNvSpPr txBox="1"/>
          <p:nvPr/>
        </p:nvSpPr>
        <p:spPr>
          <a:xfrm>
            <a:off x="415053" y="3504909"/>
            <a:ext cx="262221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The prover claims:               </a:t>
            </a:r>
          </a:p>
        </p:txBody>
      </p:sp>
      <p:pic>
        <p:nvPicPr>
          <p:cNvPr id="259" name="Picture 16" descr="Picture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9051" y="3892348"/>
            <a:ext cx="2638426" cy="581027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文字方塊 13"/>
          <p:cNvSpPr txBox="1"/>
          <p:nvPr/>
        </p:nvSpPr>
        <p:spPr>
          <a:xfrm>
            <a:off x="4188860" y="3310803"/>
            <a:ext cx="4720826" cy="141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sz="1600"/>
            </a:pPr>
            <a:r>
              <a:t>The verifier randomly selects r1 and requests the prover to provide the correct value of g1(r1).</a:t>
            </a:r>
            <a:br/>
            <a:r>
              <a:t>If correct, the problem is transformed into verifying the summation properties of g1(r1).</a:t>
            </a:r>
          </a:p>
        </p:txBody>
      </p:sp>
      <p:sp>
        <p:nvSpPr>
          <p:cNvPr id="261" name="文字方塊 14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文字方塊 3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20" y="1014387"/>
            <a:ext cx="3551809" cy="355729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文字方塊 5"/>
          <p:cNvSpPr txBox="1"/>
          <p:nvPr/>
        </p:nvSpPr>
        <p:spPr>
          <a:xfrm>
            <a:off x="292979" y="98873"/>
            <a:ext cx="4489893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SumCheck flowchart</a:t>
            </a:r>
          </a:p>
        </p:txBody>
      </p:sp>
      <p:pic>
        <p:nvPicPr>
          <p:cNvPr id="26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8690" y="172616"/>
            <a:ext cx="3203290" cy="4798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矩形: 圓角 15"/>
          <p:cNvSpPr/>
          <p:nvPr/>
        </p:nvSpPr>
        <p:spPr>
          <a:xfrm>
            <a:off x="286736" y="1614196"/>
            <a:ext cx="2801692" cy="2195804"/>
          </a:xfrm>
          <a:prstGeom prst="roundRect">
            <a:avLst>
              <a:gd name="adj" fmla="val 11060"/>
            </a:avLst>
          </a:prstGeom>
          <a:ln w="25400">
            <a:solidFill>
              <a:srgbClr val="55585E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Google Shape;255;p35"/>
          <p:cNvSpPr txBox="1"/>
          <p:nvPr>
            <p:ph type="title"/>
          </p:nvPr>
        </p:nvSpPr>
        <p:spPr>
          <a:xfrm>
            <a:off x="253468" y="95791"/>
            <a:ext cx="7704002" cy="572704"/>
          </a:xfrm>
          <a:prstGeom prst="rect">
            <a:avLst/>
          </a:prstGeom>
        </p:spPr>
        <p:txBody>
          <a:bodyPr/>
          <a:lstStyle>
            <a:lvl1pPr algn="just" defTabSz="850391">
              <a:defRPr b="1" sz="2511"/>
            </a:lvl1pPr>
          </a:lstStyle>
          <a:p>
            <a:pPr/>
            <a:r>
              <a:t>SumCheck Features</a:t>
            </a:r>
          </a:p>
        </p:txBody>
      </p:sp>
      <p:sp>
        <p:nvSpPr>
          <p:cNvPr id="270" name="副標題 6"/>
          <p:cNvSpPr txBox="1"/>
          <p:nvPr>
            <p:ph type="body" sz="quarter" idx="1"/>
          </p:nvPr>
        </p:nvSpPr>
        <p:spPr>
          <a:xfrm>
            <a:off x="286736" y="2351814"/>
            <a:ext cx="2801692" cy="1472589"/>
          </a:xfrm>
          <a:prstGeom prst="rect">
            <a:avLst/>
          </a:prstGeom>
        </p:spPr>
        <p:txBody>
          <a:bodyPr/>
          <a:lstStyle>
            <a:lvl1pPr marL="0" algn="just">
              <a:lnSpc>
                <a:spcPct val="150000"/>
              </a:lnSpc>
              <a:defRPr sz="1400"/>
            </a:lvl1pPr>
          </a:lstStyle>
          <a:p>
            <a:pPr/>
            <a:r>
              <a:t>Reduces the success rate of the prover's deception through the verifier's random queries.</a:t>
            </a:r>
          </a:p>
        </p:txBody>
      </p:sp>
      <p:sp>
        <p:nvSpPr>
          <p:cNvPr id="271" name="副標題 8"/>
          <p:cNvSpPr txBox="1"/>
          <p:nvPr/>
        </p:nvSpPr>
        <p:spPr>
          <a:xfrm>
            <a:off x="286736" y="1687197"/>
            <a:ext cx="2801692" cy="664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>
            <a:lvl1pPr marL="152400">
              <a:defRPr b="1" sz="1800"/>
            </a:lvl1pPr>
          </a:lstStyle>
          <a:p>
            <a:pPr/>
            <a:r>
              <a:t>Interactive Process</a:t>
            </a:r>
          </a:p>
        </p:txBody>
      </p:sp>
      <p:sp>
        <p:nvSpPr>
          <p:cNvPr id="272" name="矩形: 圓角 18"/>
          <p:cNvSpPr/>
          <p:nvPr/>
        </p:nvSpPr>
        <p:spPr>
          <a:xfrm>
            <a:off x="3253883" y="1614197"/>
            <a:ext cx="2801693" cy="2210206"/>
          </a:xfrm>
          <a:prstGeom prst="roundRect">
            <a:avLst>
              <a:gd name="adj" fmla="val 11060"/>
            </a:avLst>
          </a:prstGeom>
          <a:ln w="25400">
            <a:solidFill>
              <a:srgbClr val="55585E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副標題 8"/>
          <p:cNvSpPr txBox="1"/>
          <p:nvPr/>
        </p:nvSpPr>
        <p:spPr>
          <a:xfrm>
            <a:off x="3227857" y="1899090"/>
            <a:ext cx="2801693" cy="462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spAutoFit/>
          </a:bodyPr>
          <a:lstStyle>
            <a:lvl1pPr marL="152400">
              <a:defRPr b="1" sz="1800"/>
            </a:lvl1pPr>
          </a:lstStyle>
          <a:p>
            <a:pPr/>
            <a:r>
              <a:t>Efficient verification</a:t>
            </a:r>
          </a:p>
        </p:txBody>
      </p:sp>
      <p:sp>
        <p:nvSpPr>
          <p:cNvPr id="274" name="文字方塊 21"/>
          <p:cNvSpPr txBox="1"/>
          <p:nvPr/>
        </p:nvSpPr>
        <p:spPr>
          <a:xfrm>
            <a:off x="3299604" y="2381233"/>
            <a:ext cx="2710253" cy="631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Eliminates the need to compute the total sum of all inputs.</a:t>
            </a:r>
          </a:p>
        </p:txBody>
      </p:sp>
      <p:sp>
        <p:nvSpPr>
          <p:cNvPr id="275" name="矩形: 圓角 22"/>
          <p:cNvSpPr/>
          <p:nvPr/>
        </p:nvSpPr>
        <p:spPr>
          <a:xfrm>
            <a:off x="6221031" y="1614196"/>
            <a:ext cx="2801693" cy="2210207"/>
          </a:xfrm>
          <a:prstGeom prst="roundRect">
            <a:avLst>
              <a:gd name="adj" fmla="val 11060"/>
            </a:avLst>
          </a:prstGeom>
          <a:ln w="25400">
            <a:solidFill>
              <a:srgbClr val="55585E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6" name="副標題 8"/>
          <p:cNvSpPr txBox="1"/>
          <p:nvPr/>
        </p:nvSpPr>
        <p:spPr>
          <a:xfrm>
            <a:off x="6116256" y="1926724"/>
            <a:ext cx="2922970" cy="462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spAutoFit/>
          </a:bodyPr>
          <a:lstStyle>
            <a:lvl1pPr marL="152400" algn="ctr">
              <a:defRPr b="1" sz="1800"/>
            </a:lvl1pPr>
          </a:lstStyle>
          <a:p>
            <a:pPr/>
            <a:r>
              <a:t>Low error probability</a:t>
            </a:r>
          </a:p>
        </p:txBody>
      </p:sp>
      <p:sp>
        <p:nvSpPr>
          <p:cNvPr id="277" name="文字方塊 24"/>
          <p:cNvSpPr txBox="1"/>
          <p:nvPr/>
        </p:nvSpPr>
        <p:spPr>
          <a:xfrm>
            <a:off x="6266750" y="2381233"/>
            <a:ext cx="271025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It is difficult for the prover to pass multiple random checks if they are deceitful.</a:t>
            </a:r>
          </a:p>
        </p:txBody>
      </p:sp>
      <p:sp>
        <p:nvSpPr>
          <p:cNvPr id="278" name="文字方塊 25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字方塊 3"/>
          <p:cNvSpPr txBox="1"/>
          <p:nvPr/>
        </p:nvSpPr>
        <p:spPr>
          <a:xfrm>
            <a:off x="288607" y="192643"/>
            <a:ext cx="769524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What is the Polynomial Commitment?</a:t>
            </a:r>
          </a:p>
        </p:txBody>
      </p:sp>
      <p:sp>
        <p:nvSpPr>
          <p:cNvPr id="281" name="文字方塊 4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  <p:sp>
        <p:nvSpPr>
          <p:cNvPr id="282" name="文字方塊 6"/>
          <p:cNvSpPr txBox="1"/>
          <p:nvPr/>
        </p:nvSpPr>
        <p:spPr>
          <a:xfrm>
            <a:off x="724375" y="1247668"/>
            <a:ext cx="7695249" cy="2574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b="1"/>
            </a:pPr>
            <a:r>
              <a:t>Definition: </a:t>
            </a:r>
            <a:r>
              <a:rPr b="0"/>
              <a:t>A cryptographic commitment mechanism for polynomials.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b="1"/>
            </a:pPr>
            <a:r>
              <a:t>Committee‘s Role: 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lvl="1" marL="285750" indent="-285750" algn="just">
              <a:lnSpc>
                <a:spcPct val="150000"/>
              </a:lnSpc>
              <a:buClr>
                <a:srgbClr val="17204E"/>
              </a:buClr>
              <a:buSzPts val="1400"/>
              <a:buChar char="●"/>
            </a:pPr>
            <a:r>
              <a:t>Commits to a specific polynomial f(x).</a:t>
            </a:r>
            <a:endParaRPr>
              <a:solidFill>
                <a:srgbClr val="000000"/>
              </a:solidFill>
            </a:endParaRPr>
          </a:p>
          <a:p>
            <a:pPr lvl="7" marL="285750" indent="-285750" algn="just">
              <a:lnSpc>
                <a:spcPct val="150000"/>
              </a:lnSpc>
              <a:buClr>
                <a:srgbClr val="17204E"/>
              </a:buClr>
              <a:buSzPts val="1400"/>
              <a:buChar char="●"/>
            </a:pPr>
            <a:r>
              <a:t>Opens the commitment later to prove its validity.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b="1"/>
            </a:pPr>
            <a:r>
              <a:t>Verifier's Role: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ts val="1400"/>
              <a:buChar char="●"/>
            </a:pPr>
            <a:r>
              <a:t>Confirms the committed polynomial without seeing the full polynomial.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ts val="1400"/>
              <a:buChar char="●"/>
            </a:pPr>
            <a:r>
              <a:t>Queries any point xxx and verifies the correctness of f(x) at that point with a proof.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b="1"/>
            </a:pPr>
            <a:r>
              <a:t>Key Feature:</a:t>
            </a:r>
            <a:r>
              <a:rPr b="0"/>
              <a:t> Efficient and secure verification of polynomial values.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文字方塊 3"/>
          <p:cNvSpPr txBox="1"/>
          <p:nvPr/>
        </p:nvSpPr>
        <p:spPr>
          <a:xfrm>
            <a:off x="1536441" y="299085"/>
            <a:ext cx="7207092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Polynomial Commitment flowchart</a:t>
            </a:r>
          </a:p>
        </p:txBody>
      </p:sp>
      <p:pic>
        <p:nvPicPr>
          <p:cNvPr id="2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964" t="14111" r="4398" b="0"/>
          <a:stretch>
            <a:fillRect/>
          </a:stretch>
        </p:blipFill>
        <p:spPr>
          <a:xfrm>
            <a:off x="1380638" y="1369880"/>
            <a:ext cx="7362895" cy="274672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文字方塊 4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文字方塊 14"/>
          <p:cNvSpPr txBox="1"/>
          <p:nvPr/>
        </p:nvSpPr>
        <p:spPr>
          <a:xfrm>
            <a:off x="272963" y="83105"/>
            <a:ext cx="7207092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 sz="3000"/>
            </a:pPr>
            <a:r>
              <a:t>Polynomial Commitment </a:t>
            </a:r>
            <a:r>
              <a:t>Features</a:t>
            </a:r>
          </a:p>
        </p:txBody>
      </p:sp>
      <p:sp>
        <p:nvSpPr>
          <p:cNvPr id="289" name="文字方塊 18"/>
          <p:cNvSpPr txBox="1"/>
          <p:nvPr/>
        </p:nvSpPr>
        <p:spPr>
          <a:xfrm>
            <a:off x="1198244" y="1855397"/>
            <a:ext cx="238506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52400" algn="ctr">
              <a:defRPr b="1" sz="1800"/>
            </a:lvl1pPr>
          </a:lstStyle>
          <a:p>
            <a:pPr/>
            <a:r>
              <a:t>Hiding &amp; Binding</a:t>
            </a:r>
          </a:p>
        </p:txBody>
      </p:sp>
      <p:sp>
        <p:nvSpPr>
          <p:cNvPr id="290" name="文字方塊 20"/>
          <p:cNvSpPr txBox="1"/>
          <p:nvPr/>
        </p:nvSpPr>
        <p:spPr>
          <a:xfrm>
            <a:off x="1188718" y="2423299"/>
            <a:ext cx="2704152" cy="127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Once the polynomial is committed, it cannot be easily altered; the full details of the polynomial are not exposed.</a:t>
            </a:r>
          </a:p>
        </p:txBody>
      </p:sp>
      <p:sp>
        <p:nvSpPr>
          <p:cNvPr id="291" name="文字方塊 22"/>
          <p:cNvSpPr txBox="1"/>
          <p:nvPr/>
        </p:nvSpPr>
        <p:spPr>
          <a:xfrm>
            <a:off x="4808218" y="1855397"/>
            <a:ext cx="219456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52400" algn="ctr">
              <a:defRPr b="1" sz="1800"/>
            </a:lvl1pPr>
          </a:lstStyle>
          <a:p>
            <a:pPr/>
            <a:r>
              <a:t>Compact Proof</a:t>
            </a:r>
          </a:p>
        </p:txBody>
      </p:sp>
      <p:sp>
        <p:nvSpPr>
          <p:cNvPr id="292" name="文字方塊 24"/>
          <p:cNvSpPr txBox="1"/>
          <p:nvPr/>
        </p:nvSpPr>
        <p:spPr>
          <a:xfrm>
            <a:off x="4617720" y="2423299"/>
            <a:ext cx="2704150" cy="631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The proof is small in size, with short verification times.</a:t>
            </a:r>
          </a:p>
        </p:txBody>
      </p:sp>
      <p:sp>
        <p:nvSpPr>
          <p:cNvPr id="293" name="直線接點 26"/>
          <p:cNvSpPr/>
          <p:nvPr/>
        </p:nvSpPr>
        <p:spPr>
          <a:xfrm>
            <a:off x="1152524" y="2423298"/>
            <a:ext cx="2690815" cy="2"/>
          </a:xfrm>
          <a:prstGeom prst="line">
            <a:avLst/>
          </a:prstGeom>
          <a:ln w="28575">
            <a:solidFill>
              <a:srgbClr val="51608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4" name="直線接點 27"/>
          <p:cNvSpPr/>
          <p:nvPr/>
        </p:nvSpPr>
        <p:spPr>
          <a:xfrm>
            <a:off x="4676774" y="2423298"/>
            <a:ext cx="2690816" cy="2"/>
          </a:xfrm>
          <a:prstGeom prst="line">
            <a:avLst/>
          </a:prstGeom>
          <a:ln w="28575">
            <a:solidFill>
              <a:srgbClr val="516083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文字方塊 28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文字方塊 7"/>
          <p:cNvSpPr txBox="1"/>
          <p:nvPr/>
        </p:nvSpPr>
        <p:spPr>
          <a:xfrm>
            <a:off x="407669" y="164068"/>
            <a:ext cx="4480562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Comparison Table</a:t>
            </a:r>
          </a:p>
        </p:txBody>
      </p:sp>
      <p:graphicFrame>
        <p:nvGraphicFramePr>
          <p:cNvPr id="298" name="表格 11"/>
          <p:cNvGraphicFramePr/>
          <p:nvPr/>
        </p:nvGraphicFramePr>
        <p:xfrm>
          <a:off x="234950" y="1084580"/>
          <a:ext cx="8674100" cy="353821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80643"/>
                <a:gridCol w="3528866"/>
                <a:gridCol w="3664591"/>
              </a:tblGrid>
              <a:tr h="530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b="1"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Aspect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b="1"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Polynomial Commitment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b="1"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SumCheck Protocol</a:t>
                      </a:r>
                    </a:p>
                  </a:txBody>
                  <a:tcPr marL="95250" marR="95250" marT="95250" marB="95250" anchor="t" anchorCtr="0" horzOverflow="overflow"/>
                </a:tc>
              </a:tr>
              <a:tr h="8627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Core Function</a:t>
                      </a:r>
                    </a:p>
                  </a:txBody>
                  <a:tcPr marL="95250" marR="95250" marT="95250" marB="95250" anchor="ctr" anchorCtr="0" horzOverflow="overflow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Commits to a specific polynomial and efficiently verifies its value at a given point.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Verifies the correctness of the sum of a multivariate polynomial over its entire domain through an interactive process.</a:t>
                      </a:r>
                    </a:p>
                  </a:txBody>
                  <a:tcPr marL="95250" marR="95250" marT="95250" marB="95250" anchor="t" anchorCtr="0" horzOverflow="overflow"/>
                </a:tc>
              </a:tr>
              <a:tr h="64115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Interactivity</a:t>
                      </a:r>
                    </a:p>
                  </a:txBody>
                  <a:tcPr marL="95250" marR="95250" marT="95250" marB="95250" anchor="ctr" anchorCtr="0" horzOverflow="overflow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Can be non-interactive or require minimal interaction.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Fundamentally a multi-round interactive proof.</a:t>
                      </a:r>
                    </a:p>
                  </a:txBody>
                  <a:tcPr marL="95250" marR="95250" marT="95250" marB="95250" anchor="t" anchorCtr="0" horzOverflow="overflow"/>
                </a:tc>
              </a:tr>
              <a:tr h="64115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Verification</a:t>
                      </a:r>
                    </a:p>
                  </a:txBody>
                  <a:tcPr marL="95250" marR="95250" marT="95250" marB="95250" anchor="ctr" anchorCtr="0" horzOverflow="overflow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Verifies the correctness of f(x) at any point x=a, ensuring f(a) is accurate.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Verifies whether equals the claimed value.</a:t>
                      </a:r>
                    </a:p>
                  </a:txBody>
                  <a:tcPr marL="95250" marR="95250" marT="95250" marB="95250" anchor="t" anchorCtr="0" horzOverflow="overflow"/>
                </a:tc>
              </a:tr>
              <a:tr h="8627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Technical Focus</a:t>
                      </a:r>
                    </a:p>
                  </a:txBody>
                  <a:tcPr marL="95250" marR="95250" marT="95250" marB="95250" anchor="ctr" anchorCtr="0" horzOverflow="overflow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Compresses polynomial information into small commitments and point-value proofs.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Uses randomness and phased checks to reduce the success rate of fraudulent proofs.</a:t>
                      </a:r>
                    </a:p>
                  </a:txBody>
                  <a:tcPr marL="95250" marR="95250" marT="95250" marB="95250" anchor="t" anchorCtr="0" horzOverflow="overflow"/>
                </a:tc>
              </a:tr>
            </a:tbl>
          </a:graphicData>
        </a:graphic>
      </p:graphicFrame>
      <p:sp>
        <p:nvSpPr>
          <p:cNvPr id="299" name="文字方塊 1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文字方塊 3"/>
          <p:cNvSpPr txBox="1"/>
          <p:nvPr/>
        </p:nvSpPr>
        <p:spPr>
          <a:xfrm>
            <a:off x="174780" y="-11016"/>
            <a:ext cx="2642561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Introduction</a:t>
            </a:r>
          </a:p>
        </p:txBody>
      </p:sp>
      <p:sp>
        <p:nvSpPr>
          <p:cNvPr id="200" name="文字方塊 4"/>
          <p:cNvSpPr txBox="1"/>
          <p:nvPr/>
        </p:nvSpPr>
        <p:spPr>
          <a:xfrm>
            <a:off x="174781" y="381773"/>
            <a:ext cx="8550593" cy="160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b="1"/>
            </a:pPr>
            <a:r>
              <a:t>AI Legitimacy and Concerns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lvl="1" marL="7429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Surge in AI, especially LLMs, has led to legal and ethical challenges (e.g., lawsuits, executive orders).</a:t>
            </a:r>
            <a:endParaRPr>
              <a:solidFill>
                <a:srgbClr val="000000"/>
              </a:solidFill>
            </a:endParaRPr>
          </a:p>
          <a:p>
            <a:pPr lvl="1" marL="7429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Verifying LLM-generated outputs is crucial for addressing concerns like copyrighted material misuse and harmful content.</a:t>
            </a:r>
          </a:p>
        </p:txBody>
      </p:sp>
      <p:sp>
        <p:nvSpPr>
          <p:cNvPr id="201" name="文字方塊 13"/>
          <p:cNvSpPr txBox="1"/>
          <p:nvPr/>
        </p:nvSpPr>
        <p:spPr>
          <a:xfrm>
            <a:off x="174779" y="3601305"/>
            <a:ext cx="8550596" cy="127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b="1"/>
            </a:pPr>
            <a:r>
              <a:t>Necessity of Zero-Knowledge Proofs</a:t>
            </a:r>
            <a:endParaRPr>
              <a:solidFill>
                <a:srgbClr val="000000"/>
              </a:solidFill>
            </a:endParaRPr>
          </a:p>
          <a:p>
            <a:pPr lvl="1" marL="7429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ZKPs ensure verifiable computations without exposing model details.</a:t>
            </a:r>
            <a:endParaRPr>
              <a:solidFill>
                <a:srgbClr val="000000"/>
              </a:solidFill>
            </a:endParaRPr>
          </a:p>
          <a:p>
            <a:pPr lvl="1" marL="7429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Traditional ZKP methods struggle with LLM-specific challenges like the attention mechanism and frequent use of Softmax functions.</a:t>
            </a:r>
          </a:p>
        </p:txBody>
      </p:sp>
      <p:sp>
        <p:nvSpPr>
          <p:cNvPr id="202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  <p:sp>
        <p:nvSpPr>
          <p:cNvPr id="203" name="文字方塊 2"/>
          <p:cNvSpPr txBox="1"/>
          <p:nvPr/>
        </p:nvSpPr>
        <p:spPr>
          <a:xfrm>
            <a:off x="220499" y="1843835"/>
            <a:ext cx="8797461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b="1"/>
            </a:pPr>
            <a:r>
              <a:t>Challenges in LLM Auditing</a:t>
            </a:r>
            <a:endParaRPr>
              <a:solidFill>
                <a:srgbClr val="000000"/>
              </a:solidFill>
            </a:endParaRPr>
          </a:p>
          <a:p>
            <a:pPr lvl="1" marL="7429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LLM parameters are protected as intellectual property, making direct examination impossible.</a:t>
            </a:r>
            <a:endParaRPr>
              <a:solidFill>
                <a:srgbClr val="000000"/>
              </a:solidFill>
            </a:endParaRPr>
          </a:p>
          <a:p>
            <a:pPr lvl="1" marL="7429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Existing ZKP frameworks are not optimized for LLMs, which require:</a:t>
            </a:r>
            <a:endParaRPr>
              <a:solidFill>
                <a:srgbClr val="000000"/>
              </a:solidFill>
            </a:endParaRPr>
          </a:p>
          <a:p>
            <a:pPr lvl="2" marL="12001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◆"/>
            </a:pPr>
            <a:r>
              <a:t>Handling non-arithmetic operations (e.g., GELU, SwiGLU activation functions).</a:t>
            </a:r>
            <a:endParaRPr>
              <a:solidFill>
                <a:srgbClr val="000000"/>
              </a:solidFill>
            </a:endParaRPr>
          </a:p>
          <a:p>
            <a:pPr lvl="2" marL="12001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◆"/>
            </a:pPr>
            <a:r>
              <a:t>Managing memory and computational overhead.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276;p37" descr="Google Shape;276;p37"/>
          <p:cNvPicPr>
            <a:picLocks noChangeAspect="1"/>
          </p:cNvPicPr>
          <p:nvPr/>
        </p:nvPicPr>
        <p:blipFill>
          <a:blip r:embed="rId2">
            <a:extLst/>
          </a:blip>
          <a:srcRect l="0" t="0" r="49879" b="0"/>
          <a:stretch>
            <a:fillRect/>
          </a:stretch>
        </p:blipFill>
        <p:spPr>
          <a:xfrm flipH="1">
            <a:off x="-13805" y="1339160"/>
            <a:ext cx="1914602" cy="381814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Google Shape;281;p37"/>
          <p:cNvSpPr txBox="1"/>
          <p:nvPr>
            <p:ph type="title"/>
          </p:nvPr>
        </p:nvSpPr>
        <p:spPr>
          <a:xfrm>
            <a:off x="337962" y="212610"/>
            <a:ext cx="7704002" cy="572702"/>
          </a:xfrm>
          <a:prstGeom prst="rect">
            <a:avLst/>
          </a:prstGeom>
        </p:spPr>
        <p:txBody>
          <a:bodyPr/>
          <a:lstStyle>
            <a:lvl1pPr algn="just" defTabSz="850391">
              <a:defRPr b="1" sz="2511"/>
            </a:lvl1pPr>
          </a:lstStyle>
          <a:p>
            <a:pPr/>
            <a:r>
              <a:t>Tlookup Background Introduction</a:t>
            </a:r>
          </a:p>
        </p:txBody>
      </p:sp>
      <p:sp>
        <p:nvSpPr>
          <p:cNvPr id="303" name="文字方塊 18"/>
          <p:cNvSpPr txBox="1"/>
          <p:nvPr/>
        </p:nvSpPr>
        <p:spPr>
          <a:xfrm>
            <a:off x="383683" y="822995"/>
            <a:ext cx="8425348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ts val="1400"/>
              <a:buChar char="●"/>
            </a:pPr>
            <a:r>
              <a:t>Preserves the characteristics and advantages of tensor structures.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ts val="1400"/>
              <a:buChar char="●"/>
            </a:pPr>
            <a:r>
              <a:t>Is compatible with existing deep learning computation frameworks, making it easier to implement Zero-Knowledge Proofs in mainstream frameworks.</a:t>
            </a:r>
          </a:p>
        </p:txBody>
      </p:sp>
      <p:grpSp>
        <p:nvGrpSpPr>
          <p:cNvPr id="306" name="矩形: 圓角 19"/>
          <p:cNvGrpSpPr/>
          <p:nvPr/>
        </p:nvGrpSpPr>
        <p:grpSpPr>
          <a:xfrm>
            <a:off x="337962" y="2256239"/>
            <a:ext cx="2034074" cy="534133"/>
            <a:chOff x="0" y="0"/>
            <a:chExt cx="2034073" cy="534131"/>
          </a:xfrm>
        </p:grpSpPr>
        <p:sp>
          <p:nvSpPr>
            <p:cNvPr id="304" name="Rounded Rectangle"/>
            <p:cNvSpPr/>
            <p:nvPr/>
          </p:nvSpPr>
          <p:spPr>
            <a:xfrm>
              <a:off x="0" y="0"/>
              <a:ext cx="2034074" cy="534132"/>
            </a:xfrm>
            <a:prstGeom prst="roundRect">
              <a:avLst>
                <a:gd name="adj" fmla="val 16667"/>
              </a:avLst>
            </a:prstGeom>
            <a:solidFill>
              <a:srgbClr val="C7D1F2"/>
            </a:solidFill>
            <a:ln w="25400" cap="flat">
              <a:solidFill>
                <a:srgbClr val="3053C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3053CD"/>
                  </a:solidFill>
                </a:defRPr>
              </a:pPr>
            </a:p>
          </p:txBody>
        </p:sp>
        <p:sp>
          <p:nvSpPr>
            <p:cNvPr id="305" name="Input Layer"/>
            <p:cNvSpPr txBox="1"/>
            <p:nvPr/>
          </p:nvSpPr>
          <p:spPr>
            <a:xfrm>
              <a:off x="84493" y="113396"/>
              <a:ext cx="1865087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3053CD"/>
                  </a:solidFill>
                </a:defRPr>
              </a:lvl1pPr>
            </a:lstStyle>
            <a:p>
              <a:pPr/>
              <a:r>
                <a:t>Input Layer</a:t>
              </a:r>
            </a:p>
          </p:txBody>
        </p:sp>
      </p:grpSp>
      <p:grpSp>
        <p:nvGrpSpPr>
          <p:cNvPr id="309" name="矩形: 圓角 20"/>
          <p:cNvGrpSpPr/>
          <p:nvPr/>
        </p:nvGrpSpPr>
        <p:grpSpPr>
          <a:xfrm>
            <a:off x="3533652" y="2254505"/>
            <a:ext cx="2034076" cy="534133"/>
            <a:chOff x="0" y="0"/>
            <a:chExt cx="2034075" cy="534131"/>
          </a:xfrm>
        </p:grpSpPr>
        <p:sp>
          <p:nvSpPr>
            <p:cNvPr id="307" name="Rounded Rectangle"/>
            <p:cNvSpPr/>
            <p:nvPr/>
          </p:nvSpPr>
          <p:spPr>
            <a:xfrm>
              <a:off x="0" y="0"/>
              <a:ext cx="2034076" cy="534132"/>
            </a:xfrm>
            <a:prstGeom prst="roundRect">
              <a:avLst>
                <a:gd name="adj" fmla="val 16667"/>
              </a:avLst>
            </a:prstGeom>
            <a:solidFill>
              <a:srgbClr val="C7D1F2"/>
            </a:solidFill>
            <a:ln w="25400" cap="flat">
              <a:solidFill>
                <a:srgbClr val="3053C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pPr>
            </a:p>
          </p:txBody>
        </p:sp>
        <p:sp>
          <p:nvSpPr>
            <p:cNvPr id="308" name="Dense Layer + ReLU"/>
            <p:cNvSpPr txBox="1"/>
            <p:nvPr/>
          </p:nvSpPr>
          <p:spPr>
            <a:xfrm>
              <a:off x="84494" y="113397"/>
              <a:ext cx="1865087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lvl1pPr>
            </a:lstStyle>
            <a:p>
              <a:pPr/>
              <a:r>
                <a:t>Dense Layer + ReLU</a:t>
              </a:r>
            </a:p>
          </p:txBody>
        </p:sp>
      </p:grpSp>
      <p:grpSp>
        <p:nvGrpSpPr>
          <p:cNvPr id="312" name="矩形: 圓角 21"/>
          <p:cNvGrpSpPr/>
          <p:nvPr/>
        </p:nvGrpSpPr>
        <p:grpSpPr>
          <a:xfrm>
            <a:off x="6729341" y="2254505"/>
            <a:ext cx="2034076" cy="534133"/>
            <a:chOff x="0" y="0"/>
            <a:chExt cx="2034075" cy="534132"/>
          </a:xfrm>
        </p:grpSpPr>
        <p:sp>
          <p:nvSpPr>
            <p:cNvPr id="310" name="Rounded Rectangle"/>
            <p:cNvSpPr/>
            <p:nvPr/>
          </p:nvSpPr>
          <p:spPr>
            <a:xfrm>
              <a:off x="0" y="0"/>
              <a:ext cx="2034076" cy="534133"/>
            </a:xfrm>
            <a:prstGeom prst="roundRect">
              <a:avLst>
                <a:gd name="adj" fmla="val 16667"/>
              </a:avLst>
            </a:prstGeom>
            <a:solidFill>
              <a:srgbClr val="C7D1F2"/>
            </a:solidFill>
            <a:ln w="25400" cap="flat">
              <a:solidFill>
                <a:srgbClr val="3053C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pPr>
            </a:p>
          </p:txBody>
        </p:sp>
        <p:sp>
          <p:nvSpPr>
            <p:cNvPr id="311" name="Attention Mechanism"/>
            <p:cNvSpPr txBox="1"/>
            <p:nvPr/>
          </p:nvSpPr>
          <p:spPr>
            <a:xfrm>
              <a:off x="84494" y="113396"/>
              <a:ext cx="1865087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lvl1pPr>
            </a:lstStyle>
            <a:p>
              <a:pPr/>
              <a:r>
                <a:t>Attention Mechanism</a:t>
              </a:r>
            </a:p>
          </p:txBody>
        </p:sp>
      </p:grpSp>
      <p:grpSp>
        <p:nvGrpSpPr>
          <p:cNvPr id="315" name="矩形: 圓角 22"/>
          <p:cNvGrpSpPr/>
          <p:nvPr/>
        </p:nvGrpSpPr>
        <p:grpSpPr>
          <a:xfrm>
            <a:off x="6729341" y="3833762"/>
            <a:ext cx="2034077" cy="534133"/>
            <a:chOff x="0" y="0"/>
            <a:chExt cx="2034075" cy="534131"/>
          </a:xfrm>
        </p:grpSpPr>
        <p:sp>
          <p:nvSpPr>
            <p:cNvPr id="313" name="Rounded Rectangle"/>
            <p:cNvSpPr/>
            <p:nvPr/>
          </p:nvSpPr>
          <p:spPr>
            <a:xfrm>
              <a:off x="0" y="0"/>
              <a:ext cx="2034076" cy="534132"/>
            </a:xfrm>
            <a:prstGeom prst="roundRect">
              <a:avLst>
                <a:gd name="adj" fmla="val 16667"/>
              </a:avLst>
            </a:prstGeom>
            <a:solidFill>
              <a:srgbClr val="C7D1F2"/>
            </a:solidFill>
            <a:ln w="25400" cap="flat">
              <a:solidFill>
                <a:srgbClr val="3053C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pPr>
            </a:p>
          </p:txBody>
        </p:sp>
        <p:sp>
          <p:nvSpPr>
            <p:cNvPr id="314" name="Dense Layer + ReLU"/>
            <p:cNvSpPr txBox="1"/>
            <p:nvPr/>
          </p:nvSpPr>
          <p:spPr>
            <a:xfrm>
              <a:off x="84494" y="113397"/>
              <a:ext cx="1865087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lvl1pPr>
            </a:lstStyle>
            <a:p>
              <a:pPr/>
              <a:r>
                <a:t>Dense Layer + ReLU</a:t>
              </a:r>
            </a:p>
          </p:txBody>
        </p:sp>
      </p:grpSp>
      <p:grpSp>
        <p:nvGrpSpPr>
          <p:cNvPr id="318" name="矩形: 圓角 23"/>
          <p:cNvGrpSpPr/>
          <p:nvPr/>
        </p:nvGrpSpPr>
        <p:grpSpPr>
          <a:xfrm>
            <a:off x="3533652" y="3833762"/>
            <a:ext cx="2034076" cy="534133"/>
            <a:chOff x="0" y="0"/>
            <a:chExt cx="2034075" cy="534131"/>
          </a:xfrm>
        </p:grpSpPr>
        <p:sp>
          <p:nvSpPr>
            <p:cNvPr id="316" name="Rounded Rectangle"/>
            <p:cNvSpPr/>
            <p:nvPr/>
          </p:nvSpPr>
          <p:spPr>
            <a:xfrm>
              <a:off x="0" y="0"/>
              <a:ext cx="2034076" cy="534132"/>
            </a:xfrm>
            <a:prstGeom prst="roundRect">
              <a:avLst>
                <a:gd name="adj" fmla="val 16667"/>
              </a:avLst>
            </a:prstGeom>
            <a:solidFill>
              <a:srgbClr val="C7D1F2"/>
            </a:solidFill>
            <a:ln w="25400" cap="flat">
              <a:solidFill>
                <a:srgbClr val="3053C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pPr>
            </a:p>
          </p:txBody>
        </p:sp>
        <p:sp>
          <p:nvSpPr>
            <p:cNvPr id="317" name="Softmax Layer"/>
            <p:cNvSpPr txBox="1"/>
            <p:nvPr/>
          </p:nvSpPr>
          <p:spPr>
            <a:xfrm>
              <a:off x="84494" y="113397"/>
              <a:ext cx="1865087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lvl1pPr>
            </a:lstStyle>
            <a:p>
              <a:pPr/>
              <a:r>
                <a:t>Softmax Layer</a:t>
              </a:r>
            </a:p>
          </p:txBody>
        </p:sp>
      </p:grpSp>
      <p:grpSp>
        <p:nvGrpSpPr>
          <p:cNvPr id="321" name="矩形: 圓角 24"/>
          <p:cNvGrpSpPr/>
          <p:nvPr/>
        </p:nvGrpSpPr>
        <p:grpSpPr>
          <a:xfrm>
            <a:off x="337962" y="3833762"/>
            <a:ext cx="2034076" cy="534133"/>
            <a:chOff x="0" y="0"/>
            <a:chExt cx="2034075" cy="534131"/>
          </a:xfrm>
        </p:grpSpPr>
        <p:sp>
          <p:nvSpPr>
            <p:cNvPr id="319" name="Rounded Rectangle"/>
            <p:cNvSpPr/>
            <p:nvPr/>
          </p:nvSpPr>
          <p:spPr>
            <a:xfrm>
              <a:off x="0" y="0"/>
              <a:ext cx="2034076" cy="534132"/>
            </a:xfrm>
            <a:prstGeom prst="roundRect">
              <a:avLst>
                <a:gd name="adj" fmla="val 16667"/>
              </a:avLst>
            </a:prstGeom>
            <a:solidFill>
              <a:srgbClr val="C7D1F2"/>
            </a:solidFill>
            <a:ln w="25400" cap="flat">
              <a:solidFill>
                <a:srgbClr val="3053C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pPr>
            </a:p>
          </p:txBody>
        </p:sp>
        <p:sp>
          <p:nvSpPr>
            <p:cNvPr id="320" name="Output Layer"/>
            <p:cNvSpPr txBox="1"/>
            <p:nvPr/>
          </p:nvSpPr>
          <p:spPr>
            <a:xfrm>
              <a:off x="84494" y="113397"/>
              <a:ext cx="1865087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lnSpc>
                  <a:spcPct val="150000"/>
                </a:lnSpc>
                <a:defRPr>
                  <a:solidFill>
                    <a:srgbClr val="3053CD"/>
                  </a:solidFill>
                </a:defRPr>
              </a:lvl1pPr>
            </a:lstStyle>
            <a:p>
              <a:pPr/>
              <a:r>
                <a:t>Output Layer</a:t>
              </a:r>
            </a:p>
          </p:txBody>
        </p:sp>
      </p:grpSp>
      <p:sp>
        <p:nvSpPr>
          <p:cNvPr id="322" name="直線單箭頭接點 26"/>
          <p:cNvSpPr/>
          <p:nvPr/>
        </p:nvSpPr>
        <p:spPr>
          <a:xfrm flipV="1">
            <a:off x="2384645" y="2522128"/>
            <a:ext cx="1136308" cy="619"/>
          </a:xfrm>
          <a:prstGeom prst="line">
            <a:avLst/>
          </a:prstGeom>
          <a:ln w="28575">
            <a:solidFill>
              <a:srgbClr val="3053C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3" name="直線單箭頭接點 27"/>
          <p:cNvSpPr/>
          <p:nvPr/>
        </p:nvSpPr>
        <p:spPr>
          <a:xfrm>
            <a:off x="5580336" y="2521569"/>
            <a:ext cx="1136306" cy="2"/>
          </a:xfrm>
          <a:prstGeom prst="line">
            <a:avLst/>
          </a:prstGeom>
          <a:ln w="28575">
            <a:solidFill>
              <a:srgbClr val="3053C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4" name="直線單箭頭接點 30"/>
          <p:cNvSpPr/>
          <p:nvPr/>
        </p:nvSpPr>
        <p:spPr>
          <a:xfrm>
            <a:off x="7746378" y="2801397"/>
            <a:ext cx="3" cy="1019666"/>
          </a:xfrm>
          <a:prstGeom prst="line">
            <a:avLst/>
          </a:prstGeom>
          <a:ln w="28575">
            <a:solidFill>
              <a:srgbClr val="3053C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5" name="直線單箭頭接點 33"/>
          <p:cNvSpPr/>
          <p:nvPr/>
        </p:nvSpPr>
        <p:spPr>
          <a:xfrm>
            <a:off x="5580336" y="4094477"/>
            <a:ext cx="1136307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28575">
            <a:solidFill>
              <a:srgbClr val="3053C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6" name="直線單箭頭接點 36"/>
          <p:cNvSpPr/>
          <p:nvPr/>
        </p:nvSpPr>
        <p:spPr>
          <a:xfrm flipH="1">
            <a:off x="2384647" y="4100826"/>
            <a:ext cx="1136307" cy="1"/>
          </a:xfrm>
          <a:prstGeom prst="line">
            <a:avLst/>
          </a:prstGeom>
          <a:ln w="28575">
            <a:solidFill>
              <a:srgbClr val="3053C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7" name="文字方塊 39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290;p38"/>
          <p:cNvSpPr txBox="1"/>
          <p:nvPr>
            <p:ph type="title"/>
          </p:nvPr>
        </p:nvSpPr>
        <p:spPr>
          <a:xfrm>
            <a:off x="396200" y="206664"/>
            <a:ext cx="6426303" cy="572702"/>
          </a:xfrm>
          <a:prstGeom prst="rect">
            <a:avLst/>
          </a:prstGeom>
        </p:spPr>
        <p:txBody>
          <a:bodyPr/>
          <a:lstStyle>
            <a:lvl1pPr algn="just" defTabSz="850391">
              <a:defRPr b="1" sz="2511"/>
            </a:lvl1pPr>
          </a:lstStyle>
          <a:p>
            <a:pPr/>
            <a:r>
              <a:t>The flowchart of Tlookup</a:t>
            </a:r>
          </a:p>
        </p:txBody>
      </p:sp>
      <p:sp>
        <p:nvSpPr>
          <p:cNvPr id="330" name="文字方塊 26"/>
          <p:cNvSpPr txBox="1"/>
          <p:nvPr/>
        </p:nvSpPr>
        <p:spPr>
          <a:xfrm>
            <a:off x="219498" y="1683391"/>
            <a:ext cx="4296896" cy="203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algn="just">
              <a:lnSpc>
                <a:spcPct val="200000"/>
              </a:lnSpc>
              <a:buClr>
                <a:srgbClr val="17204E"/>
              </a:buClr>
              <a:buSzPts val="1400"/>
              <a:buChar char="●"/>
            </a:pPr>
            <a:r>
              <a:t>Create a table T containing all tensors.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200000"/>
              </a:lnSpc>
              <a:buClr>
                <a:srgbClr val="17204E"/>
              </a:buClr>
              <a:buSzPts val="1400"/>
              <a:buChar char="●"/>
            </a:pPr>
            <a:r>
              <a:t>Ensure that the tensor S owned by the provider must exist in the table.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200000"/>
              </a:lnSpc>
              <a:buClr>
                <a:srgbClr val="17204E"/>
              </a:buClr>
              <a:buSzPts val="1400"/>
              <a:buChar char="●"/>
            </a:pPr>
            <a:r>
              <a:t>Transform the computation of non-arithmetic operations into table lookups.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7607" y="919321"/>
            <a:ext cx="3069773" cy="4087985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27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5;p42"/>
          <p:cNvSpPr txBox="1"/>
          <p:nvPr>
            <p:ph type="title"/>
          </p:nvPr>
        </p:nvSpPr>
        <p:spPr>
          <a:xfrm>
            <a:off x="452533" y="193097"/>
            <a:ext cx="7704002" cy="572704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1st tlookup-Setup</a:t>
            </a:r>
          </a:p>
        </p:txBody>
      </p:sp>
      <p:sp>
        <p:nvSpPr>
          <p:cNvPr id="335" name="文字方塊 2"/>
          <p:cNvSpPr txBox="1"/>
          <p:nvPr/>
        </p:nvSpPr>
        <p:spPr>
          <a:xfrm>
            <a:off x="498252" y="992939"/>
            <a:ext cx="4489893" cy="308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𝑁, 𝐷 are both powers of 2 such that 𝑁 divides 𝐷.</a:t>
            </a:r>
          </a:p>
        </p:txBody>
      </p:sp>
      <p:pic>
        <p:nvPicPr>
          <p:cNvPr id="3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725" y="1603708"/>
            <a:ext cx="7448550" cy="242724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文字方塊 3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文字方塊 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  <p:pic>
        <p:nvPicPr>
          <p:cNvPr id="340" name="Google Shape;126;p28" descr="Google Shape;126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10" y="2455333"/>
            <a:ext cx="2184527" cy="1921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Google Shape;127;p28" descr="Google Shape;12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9475" y="2192802"/>
            <a:ext cx="2184527" cy="218452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語音泡泡: 圓角矩形 9"/>
          <p:cNvSpPr/>
          <p:nvPr/>
        </p:nvSpPr>
        <p:spPr>
          <a:xfrm>
            <a:off x="1613529" y="392544"/>
            <a:ext cx="2509025" cy="1988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895"/>
                </a:moveTo>
                <a:cubicBezTo>
                  <a:pt x="0" y="1296"/>
                  <a:pt x="1027" y="0"/>
                  <a:pt x="2295" y="0"/>
                </a:cubicBezTo>
                <a:lnTo>
                  <a:pt x="19305" y="0"/>
                </a:lnTo>
                <a:cubicBezTo>
                  <a:pt x="20573" y="0"/>
                  <a:pt x="21600" y="1296"/>
                  <a:pt x="21600" y="2895"/>
                </a:cubicBezTo>
                <a:lnTo>
                  <a:pt x="21600" y="14475"/>
                </a:lnTo>
                <a:cubicBezTo>
                  <a:pt x="21600" y="16074"/>
                  <a:pt x="20573" y="17370"/>
                  <a:pt x="19305" y="17370"/>
                </a:cubicBezTo>
                <a:lnTo>
                  <a:pt x="9000" y="17370"/>
                </a:lnTo>
                <a:lnTo>
                  <a:pt x="2448" y="21600"/>
                </a:lnTo>
                <a:lnTo>
                  <a:pt x="3600" y="17370"/>
                </a:lnTo>
                <a:lnTo>
                  <a:pt x="2295" y="17370"/>
                </a:lnTo>
                <a:cubicBezTo>
                  <a:pt x="1027" y="17370"/>
                  <a:pt x="0" y="16074"/>
                  <a:pt x="0" y="14475"/>
                </a:cubicBezTo>
                <a:lnTo>
                  <a:pt x="0" y="10132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55585E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3" name="文字方塊 5"/>
          <p:cNvSpPr txBox="1"/>
          <p:nvPr/>
        </p:nvSpPr>
        <p:spPr>
          <a:xfrm>
            <a:off x="1848840" y="392545"/>
            <a:ext cx="2317225" cy="15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sz="1600"/>
            </a:pPr>
            <a:r>
              <a:t>I have S，S∈</a:t>
            </a:r>
            <a14:m>
              <m:oMath>
                <m:sSup>
                  <m:e>
                    <m:r>
                      <a:rPr xmlns:a="http://schemas.openxmlformats.org/drawingml/2006/main" sz="2000" i="1">
                        <a:solidFill>
                          <a:srgbClr val="17204E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p>
                    <m:r>
                      <a:rPr xmlns:a="http://schemas.openxmlformats.org/drawingml/2006/main" sz="2000" i="1">
                        <a:solidFill>
                          <a:srgbClr val="17204E"/>
                        </a:solidFill>
                        <a:latin typeface="Cambria Math" panose="02040503050406030204" pitchFamily="18" charset="0"/>
                      </a:rPr>
                      <m:t>𝐷</m:t>
                    </m:r>
                  </m:sup>
                </m:sSup>
              </m:oMath>
            </a14:m>
          </a:p>
          <a:p>
            <a:pPr algn="just">
              <a:lnSpc>
                <a:spcPct val="150000"/>
              </a:lnSpc>
              <a:defRPr sz="1600"/>
            </a:pPr>
            <a:r>
              <a:t>and S⊆T, S can’t let 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sz="1600"/>
            </a:pPr>
            <a:r>
              <a:t>validator know value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sz="1600"/>
            </a:pPr>
            <a:r>
              <a:t>is or any information</a:t>
            </a:r>
          </a:p>
        </p:txBody>
      </p:sp>
      <p:sp>
        <p:nvSpPr>
          <p:cNvPr id="344" name="語音泡泡: 圓角矩形 10"/>
          <p:cNvSpPr/>
          <p:nvPr/>
        </p:nvSpPr>
        <p:spPr>
          <a:xfrm>
            <a:off x="4427556" y="392545"/>
            <a:ext cx="2509026" cy="207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771"/>
                </a:moveTo>
                <a:cubicBezTo>
                  <a:pt x="0" y="1241"/>
                  <a:pt x="1027" y="0"/>
                  <a:pt x="2295" y="0"/>
                </a:cubicBezTo>
                <a:lnTo>
                  <a:pt x="19305" y="0"/>
                </a:lnTo>
                <a:cubicBezTo>
                  <a:pt x="20573" y="0"/>
                  <a:pt x="21600" y="1241"/>
                  <a:pt x="21600" y="2771"/>
                </a:cubicBezTo>
                <a:lnTo>
                  <a:pt x="21600" y="13853"/>
                </a:lnTo>
                <a:cubicBezTo>
                  <a:pt x="21600" y="15384"/>
                  <a:pt x="20573" y="16624"/>
                  <a:pt x="19305" y="16624"/>
                </a:cubicBezTo>
                <a:lnTo>
                  <a:pt x="18000" y="16624"/>
                </a:lnTo>
                <a:lnTo>
                  <a:pt x="21552" y="21600"/>
                </a:lnTo>
                <a:lnTo>
                  <a:pt x="12600" y="16624"/>
                </a:lnTo>
                <a:lnTo>
                  <a:pt x="2295" y="16624"/>
                </a:lnTo>
                <a:cubicBezTo>
                  <a:pt x="1027" y="16624"/>
                  <a:pt x="0" y="15384"/>
                  <a:pt x="0" y="13853"/>
                </a:cubicBezTo>
                <a:lnTo>
                  <a:pt x="0" y="13854"/>
                </a:lnTo>
                <a:lnTo>
                  <a:pt x="0" y="9697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55585E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5" name="文字方塊 8"/>
          <p:cNvSpPr txBox="1"/>
          <p:nvPr/>
        </p:nvSpPr>
        <p:spPr>
          <a:xfrm>
            <a:off x="4562506" y="392546"/>
            <a:ext cx="2224075" cy="141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sz="1600"/>
            </a:pPr>
            <a:r>
              <a:t>I want to verify the 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sz="1600"/>
            </a:pPr>
            <a:r>
              <a:t>value S you say you have is 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sz="1600"/>
            </a:pPr>
            <a:r>
              <a:t>correct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35;p42"/>
          <p:cNvSpPr txBox="1"/>
          <p:nvPr>
            <p:ph type="title"/>
          </p:nvPr>
        </p:nvSpPr>
        <p:spPr>
          <a:xfrm>
            <a:off x="452533" y="193097"/>
            <a:ext cx="7704002" cy="572704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2nd tlookup-Setup</a:t>
            </a:r>
          </a:p>
        </p:txBody>
      </p:sp>
      <p:sp>
        <p:nvSpPr>
          <p:cNvPr id="348" name="文字方塊 3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  <p:pic>
        <p:nvPicPr>
          <p:cNvPr id="349" name="Google Shape;126;p28" descr="Google Shape;126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806" y="1806481"/>
            <a:ext cx="1322363" cy="125808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文字方塊 5"/>
          <p:cNvSpPr txBox="1"/>
          <p:nvPr/>
        </p:nvSpPr>
        <p:spPr>
          <a:xfrm>
            <a:off x="1618966" y="1646248"/>
            <a:ext cx="209518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sz="1600"/>
            </a:pPr>
            <a:r>
              <a:t>input S∈ </a:t>
            </a:r>
            <a14:m>
              <m:oMath>
                <m:sSup>
                  <m:e>
                    <m:r>
                      <a:rPr xmlns:a="http://schemas.openxmlformats.org/drawingml/2006/main" sz="2400" i="1">
                        <a:solidFill>
                          <a:srgbClr val="17204E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p>
                    <m:r>
                      <a:rPr xmlns:a="http://schemas.openxmlformats.org/drawingml/2006/main" sz="2400" i="1">
                        <a:solidFill>
                          <a:srgbClr val="17204E"/>
                        </a:solidFill>
                        <a:latin typeface="Cambria Math" panose="02040503050406030204" pitchFamily="18" charset="0"/>
                      </a:rPr>
                      <m:t>𝐷</m:t>
                    </m:r>
                  </m:sup>
                </m:sSup>
                <m:r>
                  <a:rPr xmlns:a="http://schemas.openxmlformats.org/drawingml/2006/main" sz="2400" i="1">
                    <a:solidFill>
                      <a:srgbClr val="17204E"/>
                    </a:solidFill>
                    <a:latin typeface="Cambria Math" panose="02040503050406030204" pitchFamily="18" charset="0"/>
                  </a:rPr>
                  <m:t/>
                </m:r>
              </m:oMath>
            </a14:m>
            <a:r>
              <a:t>，T∈ </a:t>
            </a:r>
            <a14:m>
              <m:oMath>
                <m:sSup>
                  <m:e>
                    <m:r>
                      <a:rPr xmlns:a="http://schemas.openxmlformats.org/drawingml/2006/main" sz="1950" i="1">
                        <a:solidFill>
                          <a:srgbClr val="17204E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p>
                    <m:r>
                      <a:rPr xmlns:a="http://schemas.openxmlformats.org/drawingml/2006/main" sz="1950" i="1">
                        <a:solidFill>
                          <a:srgbClr val="17204E"/>
                        </a:solidFill>
                        <a:latin typeface="Cambria Math" panose="02040503050406030204" pitchFamily="18" charset="0"/>
                      </a:rPr>
                      <m:t>𝑁</m:t>
                    </m:r>
                  </m:sup>
                </m:sSup>
              </m:oMath>
            </a14:m>
          </a:p>
        </p:txBody>
      </p:sp>
      <p:pic>
        <p:nvPicPr>
          <p:cNvPr id="351" name="Google Shape;394;p51" descr="Google Shape;394;p5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9302" y="1800771"/>
            <a:ext cx="1234840" cy="1201492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文字方塊 7"/>
          <p:cNvSpPr txBox="1"/>
          <p:nvPr/>
        </p:nvSpPr>
        <p:spPr>
          <a:xfrm>
            <a:off x="3286790" y="3064562"/>
            <a:ext cx="222662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Calculate m:m←m(S,T)</a:t>
            </a:r>
          </a:p>
        </p:txBody>
      </p:sp>
      <p:pic>
        <p:nvPicPr>
          <p:cNvPr id="353" name="圖片 8" descr="圖片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7265" y="3582346"/>
            <a:ext cx="4038914" cy="32963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文字方塊 9"/>
          <p:cNvSpPr txBox="1"/>
          <p:nvPr/>
        </p:nvSpPr>
        <p:spPr>
          <a:xfrm>
            <a:off x="2986548" y="3958696"/>
            <a:ext cx="263282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Gen Commit(S), Commit(m)</a:t>
            </a:r>
          </a:p>
        </p:txBody>
      </p:sp>
      <p:sp>
        <p:nvSpPr>
          <p:cNvPr id="355" name="Google Shape;142;p30"/>
          <p:cNvSpPr/>
          <p:nvPr/>
        </p:nvSpPr>
        <p:spPr>
          <a:xfrm>
            <a:off x="6265521" y="2174249"/>
            <a:ext cx="1800252" cy="17433"/>
          </a:xfrm>
          <a:prstGeom prst="line">
            <a:avLst/>
          </a:prstGeom>
          <a:ln w="28575">
            <a:solidFill>
              <a:srgbClr val="EFEBE9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文字方塊 11"/>
          <p:cNvSpPr txBox="1"/>
          <p:nvPr/>
        </p:nvSpPr>
        <p:spPr>
          <a:xfrm>
            <a:off x="5105041" y="1601651"/>
            <a:ext cx="226048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Commit(S), Commit(m)</a:t>
            </a:r>
          </a:p>
        </p:txBody>
      </p:sp>
      <p:pic>
        <p:nvPicPr>
          <p:cNvPr id="357" name="Google Shape;127;p28" descr="Google Shape;127;p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0621" y="1800771"/>
            <a:ext cx="1462117" cy="1462117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箭號: 向右 13"/>
          <p:cNvSpPr/>
          <p:nvPr/>
        </p:nvSpPr>
        <p:spPr>
          <a:xfrm>
            <a:off x="1684296" y="2299292"/>
            <a:ext cx="1910753" cy="425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9" name="箭號: 向右 14"/>
          <p:cNvSpPr/>
          <p:nvPr/>
        </p:nvSpPr>
        <p:spPr>
          <a:xfrm>
            <a:off x="5254897" y="2331753"/>
            <a:ext cx="1910753" cy="425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文字方塊 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  <p:sp>
        <p:nvSpPr>
          <p:cNvPr id="362" name="Google Shape;335;p42"/>
          <p:cNvSpPr txBox="1"/>
          <p:nvPr>
            <p:ph type="title"/>
          </p:nvPr>
        </p:nvSpPr>
        <p:spPr>
          <a:xfrm>
            <a:off x="452533" y="193097"/>
            <a:ext cx="7704002" cy="572704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3rd tlookup-Setup</a:t>
            </a:r>
          </a:p>
        </p:txBody>
      </p:sp>
      <p:sp>
        <p:nvSpPr>
          <p:cNvPr id="363" name="Google Shape;142;p30"/>
          <p:cNvSpPr/>
          <p:nvPr/>
        </p:nvSpPr>
        <p:spPr>
          <a:xfrm>
            <a:off x="1254807" y="2578174"/>
            <a:ext cx="1549402" cy="2"/>
          </a:xfrm>
          <a:prstGeom prst="line">
            <a:avLst/>
          </a:prstGeom>
          <a:ln w="28575">
            <a:solidFill>
              <a:srgbClr val="EFEBE9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64" name="圖片 5" descr="圖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2427" y="1025219"/>
            <a:ext cx="2380064" cy="228514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文字方塊 6"/>
          <p:cNvSpPr txBox="1"/>
          <p:nvPr/>
        </p:nvSpPr>
        <p:spPr>
          <a:xfrm>
            <a:off x="525827" y="1025220"/>
            <a:ext cx="1457963" cy="33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⟦S⟧, ⟦m⟧ , ⟦T⟧</a:t>
            </a:r>
          </a:p>
        </p:txBody>
      </p:sp>
      <p:pic>
        <p:nvPicPr>
          <p:cNvPr id="366" name="Google Shape;127;p28" descr="Google Shape;12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9357" y="1176855"/>
            <a:ext cx="1536591" cy="1509714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Google Shape;142;p30"/>
          <p:cNvSpPr/>
          <p:nvPr/>
        </p:nvSpPr>
        <p:spPr>
          <a:xfrm flipV="1">
            <a:off x="4562488" y="1977357"/>
            <a:ext cx="1871359" cy="116410"/>
          </a:xfrm>
          <a:prstGeom prst="line">
            <a:avLst/>
          </a:prstGeom>
          <a:ln w="28575">
            <a:solidFill>
              <a:srgbClr val="EFEBE9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8" name="文字方塊 9"/>
          <p:cNvSpPr txBox="1"/>
          <p:nvPr/>
        </p:nvSpPr>
        <p:spPr>
          <a:xfrm>
            <a:off x="4646183" y="926592"/>
            <a:ext cx="2006553" cy="698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sz="1600"/>
            </a:pPr>
            <a:r>
              <a:t>Random choose β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ct val="150000"/>
              </a:lnSpc>
              <a:defRPr sz="1600"/>
            </a:pPr>
            <a:r>
              <a:t>β∼F</a:t>
            </a:r>
          </a:p>
        </p:txBody>
      </p:sp>
      <p:pic>
        <p:nvPicPr>
          <p:cNvPr id="369" name="Google Shape;126;p28" descr="Google Shape;126;p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2474" y="3491569"/>
            <a:ext cx="1457452" cy="130218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文字方塊 12"/>
          <p:cNvSpPr txBox="1"/>
          <p:nvPr/>
        </p:nvSpPr>
        <p:spPr>
          <a:xfrm>
            <a:off x="6291907" y="2802765"/>
            <a:ext cx="22826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β</a:t>
            </a:r>
          </a:p>
        </p:txBody>
      </p:sp>
      <p:sp>
        <p:nvSpPr>
          <p:cNvPr id="371" name="文字方塊 13"/>
          <p:cNvSpPr txBox="1"/>
          <p:nvPr/>
        </p:nvSpPr>
        <p:spPr>
          <a:xfrm>
            <a:off x="3635919" y="3682628"/>
            <a:ext cx="138058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Calculate A, B</a:t>
            </a:r>
          </a:p>
        </p:txBody>
      </p:sp>
      <p:pic>
        <p:nvPicPr>
          <p:cNvPr id="372" name="圖片 14" descr="圖片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51771" y="4176943"/>
            <a:ext cx="3382476" cy="616806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文字方塊 16"/>
          <p:cNvSpPr txBox="1"/>
          <p:nvPr/>
        </p:nvSpPr>
        <p:spPr>
          <a:xfrm>
            <a:off x="7550418" y="2658143"/>
            <a:ext cx="1273813" cy="69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sz="1600"/>
            </a:pPr>
            <a:r>
              <a:t>Commit(A), 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sz="1600"/>
            </a:pPr>
            <a:r>
              <a:t>Commit(B)</a:t>
            </a:r>
          </a:p>
        </p:txBody>
      </p:sp>
      <p:sp>
        <p:nvSpPr>
          <p:cNvPr id="374" name="箭號: 向右 18"/>
          <p:cNvSpPr/>
          <p:nvPr/>
        </p:nvSpPr>
        <p:spPr>
          <a:xfrm>
            <a:off x="507917" y="1588753"/>
            <a:ext cx="1549401" cy="425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箭號: 向右 21"/>
          <p:cNvSpPr/>
          <p:nvPr/>
        </p:nvSpPr>
        <p:spPr>
          <a:xfrm>
            <a:off x="4844200" y="1588753"/>
            <a:ext cx="1412349" cy="425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箭號: 向右 24"/>
          <p:cNvSpPr/>
          <p:nvPr/>
        </p:nvSpPr>
        <p:spPr>
          <a:xfrm rot="5400000">
            <a:off x="6710101" y="2992278"/>
            <a:ext cx="546527" cy="2278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箭號: 向右 25"/>
          <p:cNvSpPr/>
          <p:nvPr/>
        </p:nvSpPr>
        <p:spPr>
          <a:xfrm rot="16200000">
            <a:off x="7057134" y="2961769"/>
            <a:ext cx="546527" cy="2278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文字方塊 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  <p:sp>
        <p:nvSpPr>
          <p:cNvPr id="380" name="Google Shape;335;p42"/>
          <p:cNvSpPr txBox="1"/>
          <p:nvPr>
            <p:ph type="title"/>
          </p:nvPr>
        </p:nvSpPr>
        <p:spPr>
          <a:xfrm>
            <a:off x="452533" y="193097"/>
            <a:ext cx="7704002" cy="572704"/>
          </a:xfrm>
          <a:prstGeom prst="rect">
            <a:avLst/>
          </a:prstGeom>
        </p:spPr>
        <p:txBody>
          <a:bodyPr/>
          <a:lstStyle>
            <a:lvl1pPr algn="just" defTabSz="850391">
              <a:defRPr b="1" sz="2511"/>
            </a:lvl1pPr>
          </a:lstStyle>
          <a:p>
            <a:pPr/>
            <a:r>
              <a:t>Verification Procedure</a:t>
            </a:r>
          </a:p>
        </p:txBody>
      </p:sp>
      <p:pic>
        <p:nvPicPr>
          <p:cNvPr id="381" name="Google Shape;127;p28" descr="Google Shape;12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02" y="910089"/>
            <a:ext cx="1724967" cy="1691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Google Shape;126;p28" descr="Google Shape;126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502" y="3071528"/>
            <a:ext cx="1796994" cy="15518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5" name="矩形 6"/>
          <p:cNvGrpSpPr/>
          <p:nvPr/>
        </p:nvGrpSpPr>
        <p:grpSpPr>
          <a:xfrm>
            <a:off x="3141989" y="1678145"/>
            <a:ext cx="2325091" cy="2252551"/>
            <a:chOff x="0" y="0"/>
            <a:chExt cx="2325089" cy="2252549"/>
          </a:xfrm>
        </p:grpSpPr>
        <p:sp>
          <p:nvSpPr>
            <p:cNvPr id="383" name="Rectangle"/>
            <p:cNvSpPr/>
            <p:nvPr/>
          </p:nvSpPr>
          <p:spPr>
            <a:xfrm>
              <a:off x="-1" y="0"/>
              <a:ext cx="2325091" cy="22525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1600"/>
              </a:pPr>
            </a:p>
          </p:txBody>
        </p:sp>
        <p:sp>
          <p:nvSpPr>
            <p:cNvPr id="384" name="RUN…"/>
            <p:cNvSpPr txBox="1"/>
            <p:nvPr/>
          </p:nvSpPr>
          <p:spPr>
            <a:xfrm>
              <a:off x="58420" y="778930"/>
              <a:ext cx="2208249" cy="694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lnSpc>
                  <a:spcPct val="150000"/>
                </a:lnSpc>
                <a:defRPr sz="1600"/>
              </a:pPr>
              <a:r>
                <a:t>RUN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  <a:p>
              <a:pPr algn="ctr">
                <a:lnSpc>
                  <a:spcPct val="150000"/>
                </a:lnSpc>
                <a:defRPr sz="1600"/>
              </a:pPr>
              <a:r>
                <a:t>SUM-CHECK</a:t>
              </a:r>
            </a:p>
          </p:txBody>
        </p:sp>
      </p:grpSp>
      <p:pic>
        <p:nvPicPr>
          <p:cNvPr id="386" name="圖片 7" descr="圖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0073" y="4187013"/>
            <a:ext cx="4568922" cy="8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直線單箭頭接點 8"/>
          <p:cNvSpPr/>
          <p:nvPr/>
        </p:nvSpPr>
        <p:spPr>
          <a:xfrm>
            <a:off x="1866692" y="2012947"/>
            <a:ext cx="1262598" cy="409917"/>
          </a:xfrm>
          <a:prstGeom prst="line">
            <a:avLst/>
          </a:prstGeom>
          <a:ln>
            <a:solidFill>
              <a:srgbClr val="3053C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8" name="直線單箭頭接點 9"/>
          <p:cNvSpPr/>
          <p:nvPr/>
        </p:nvSpPr>
        <p:spPr>
          <a:xfrm flipV="1">
            <a:off x="1734982" y="3187697"/>
            <a:ext cx="1394309" cy="454724"/>
          </a:xfrm>
          <a:prstGeom prst="line">
            <a:avLst/>
          </a:prstGeom>
          <a:ln>
            <a:solidFill>
              <a:srgbClr val="3053C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9" name="圖片 10" descr="圖片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59411" y="2282681"/>
            <a:ext cx="2325090" cy="104347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直線單箭頭接點 11"/>
          <p:cNvSpPr/>
          <p:nvPr/>
        </p:nvSpPr>
        <p:spPr>
          <a:xfrm>
            <a:off x="5479582" y="2806712"/>
            <a:ext cx="1534729" cy="2999"/>
          </a:xfrm>
          <a:prstGeom prst="line">
            <a:avLst/>
          </a:prstGeom>
          <a:ln>
            <a:solidFill>
              <a:srgbClr val="3053C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文字方塊 12"/>
          <p:cNvSpPr txBox="1"/>
          <p:nvPr/>
        </p:nvSpPr>
        <p:spPr>
          <a:xfrm>
            <a:off x="5686564" y="2390532"/>
            <a:ext cx="597429" cy="310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If S⊆T</a:t>
            </a:r>
          </a:p>
        </p:txBody>
      </p:sp>
      <p:sp>
        <p:nvSpPr>
          <p:cNvPr id="392" name="文字方塊 13"/>
          <p:cNvSpPr txBox="1"/>
          <p:nvPr/>
        </p:nvSpPr>
        <p:spPr>
          <a:xfrm>
            <a:off x="131278" y="2515247"/>
            <a:ext cx="241809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⟦A⟧ , ⟦B⟧ , ⟦S⟧ , ⟦m⟧，⟦T⟧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35;p42"/>
          <p:cNvSpPr txBox="1"/>
          <p:nvPr>
            <p:ph type="title"/>
          </p:nvPr>
        </p:nvSpPr>
        <p:spPr>
          <a:xfrm>
            <a:off x="452533" y="193097"/>
            <a:ext cx="8234268" cy="572704"/>
          </a:xfrm>
          <a:prstGeom prst="rect">
            <a:avLst/>
          </a:prstGeom>
        </p:spPr>
        <p:txBody>
          <a:bodyPr/>
          <a:lstStyle>
            <a:lvl1pPr algn="just" defTabSz="850391">
              <a:defRPr b="1" sz="2511"/>
            </a:lvl1pPr>
          </a:lstStyle>
          <a:p>
            <a:pPr/>
            <a:r>
              <a:t>Final result (Repeat several times)</a:t>
            </a:r>
          </a:p>
        </p:txBody>
      </p:sp>
      <p:pic>
        <p:nvPicPr>
          <p:cNvPr id="395" name="Google Shape;126;p28" descr="Google Shape;126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3" y="2310774"/>
            <a:ext cx="2184527" cy="1921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Google Shape;127;p28" descr="Google Shape;12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7970" y="2272506"/>
            <a:ext cx="2184527" cy="2184527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語音泡泡: 圓角矩形 5"/>
          <p:cNvSpPr/>
          <p:nvPr/>
        </p:nvSpPr>
        <p:spPr>
          <a:xfrm>
            <a:off x="1613528" y="1435261"/>
            <a:ext cx="2654587" cy="1128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26"/>
                </a:moveTo>
                <a:cubicBezTo>
                  <a:pt x="0" y="818"/>
                  <a:pt x="368" y="0"/>
                  <a:pt x="822" y="0"/>
                </a:cubicBezTo>
                <a:lnTo>
                  <a:pt x="20778" y="0"/>
                </a:lnTo>
                <a:cubicBezTo>
                  <a:pt x="21232" y="0"/>
                  <a:pt x="21600" y="818"/>
                  <a:pt x="21600" y="1826"/>
                </a:cubicBezTo>
                <a:lnTo>
                  <a:pt x="21600" y="9132"/>
                </a:lnTo>
                <a:cubicBezTo>
                  <a:pt x="21600" y="10141"/>
                  <a:pt x="21232" y="10958"/>
                  <a:pt x="20778" y="10958"/>
                </a:cubicBezTo>
                <a:lnTo>
                  <a:pt x="9000" y="10958"/>
                </a:lnTo>
                <a:lnTo>
                  <a:pt x="2946" y="21600"/>
                </a:lnTo>
                <a:lnTo>
                  <a:pt x="3600" y="10958"/>
                </a:lnTo>
                <a:lnTo>
                  <a:pt x="822" y="10958"/>
                </a:lnTo>
                <a:cubicBezTo>
                  <a:pt x="368" y="10958"/>
                  <a:pt x="0" y="10141"/>
                  <a:pt x="0" y="9132"/>
                </a:cubicBezTo>
                <a:lnTo>
                  <a:pt x="0" y="6392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55585E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8" name="文字方塊 6"/>
          <p:cNvSpPr txBox="1"/>
          <p:nvPr/>
        </p:nvSpPr>
        <p:spPr>
          <a:xfrm>
            <a:off x="1758989" y="1452376"/>
            <a:ext cx="2473632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Now, You can trust me?</a:t>
            </a:r>
          </a:p>
        </p:txBody>
      </p:sp>
      <p:sp>
        <p:nvSpPr>
          <p:cNvPr id="399" name="語音泡泡: 圓角矩形 7"/>
          <p:cNvSpPr/>
          <p:nvPr/>
        </p:nvSpPr>
        <p:spPr>
          <a:xfrm>
            <a:off x="4782065" y="1452375"/>
            <a:ext cx="1115116" cy="92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219"/>
                </a:moveTo>
                <a:cubicBezTo>
                  <a:pt x="0" y="993"/>
                  <a:pt x="904" y="0"/>
                  <a:pt x="2019" y="0"/>
                </a:cubicBezTo>
                <a:lnTo>
                  <a:pt x="17176" y="0"/>
                </a:lnTo>
                <a:cubicBezTo>
                  <a:pt x="18291" y="0"/>
                  <a:pt x="19195" y="993"/>
                  <a:pt x="19195" y="2219"/>
                </a:cubicBezTo>
                <a:lnTo>
                  <a:pt x="19195" y="11093"/>
                </a:lnTo>
                <a:cubicBezTo>
                  <a:pt x="19195" y="12318"/>
                  <a:pt x="18291" y="13311"/>
                  <a:pt x="17176" y="13311"/>
                </a:cubicBezTo>
                <a:lnTo>
                  <a:pt x="15996" y="13311"/>
                </a:lnTo>
                <a:lnTo>
                  <a:pt x="21600" y="21600"/>
                </a:lnTo>
                <a:lnTo>
                  <a:pt x="11197" y="13311"/>
                </a:lnTo>
                <a:lnTo>
                  <a:pt x="2019" y="13311"/>
                </a:lnTo>
                <a:cubicBezTo>
                  <a:pt x="904" y="13311"/>
                  <a:pt x="0" y="12318"/>
                  <a:pt x="0" y="11093"/>
                </a:cubicBezTo>
                <a:lnTo>
                  <a:pt x="0" y="7765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55585E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0" name="文字方塊 8"/>
          <p:cNvSpPr txBox="1"/>
          <p:nvPr/>
        </p:nvSpPr>
        <p:spPr>
          <a:xfrm>
            <a:off x="4985975" y="1512823"/>
            <a:ext cx="707294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Yeah!!</a:t>
            </a:r>
          </a:p>
        </p:txBody>
      </p:sp>
      <p:sp>
        <p:nvSpPr>
          <p:cNvPr id="401" name="文字方塊 9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文字方塊 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  <p:sp>
        <p:nvSpPr>
          <p:cNvPr id="404" name="Google Shape;335;p42"/>
          <p:cNvSpPr txBox="1"/>
          <p:nvPr>
            <p:ph type="title"/>
          </p:nvPr>
        </p:nvSpPr>
        <p:spPr>
          <a:xfrm>
            <a:off x="452533" y="193097"/>
            <a:ext cx="8234268" cy="572704"/>
          </a:xfrm>
          <a:prstGeom prst="rect">
            <a:avLst/>
          </a:prstGeom>
        </p:spPr>
        <p:txBody>
          <a:bodyPr anchor="t"/>
          <a:lstStyle>
            <a:lvl1pPr algn="just">
              <a:defRPr b="1" sz="2400"/>
            </a:lvl1pPr>
          </a:lstStyle>
          <a:p>
            <a:pPr/>
            <a:r>
              <a:t>How tlookup used on Example: ReLU</a:t>
            </a:r>
          </a:p>
        </p:txBody>
      </p:sp>
      <p:pic>
        <p:nvPicPr>
          <p:cNvPr id="40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915" y="1075869"/>
            <a:ext cx="7361502" cy="3381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文字方塊 3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吳仲霖</a:t>
            </a:r>
          </a:p>
        </p:txBody>
      </p:sp>
      <p:sp>
        <p:nvSpPr>
          <p:cNvPr id="408" name="Google Shape;335;p42"/>
          <p:cNvSpPr txBox="1"/>
          <p:nvPr>
            <p:ph type="title"/>
          </p:nvPr>
        </p:nvSpPr>
        <p:spPr>
          <a:xfrm>
            <a:off x="452533" y="193097"/>
            <a:ext cx="8234268" cy="572704"/>
          </a:xfrm>
          <a:prstGeom prst="rect">
            <a:avLst/>
          </a:prstGeom>
        </p:spPr>
        <p:txBody>
          <a:bodyPr anchor="t"/>
          <a:lstStyle>
            <a:lvl1pPr algn="just" defTabSz="850391">
              <a:defRPr b="1" sz="2511"/>
            </a:lvl1pPr>
          </a:lstStyle>
          <a:p>
            <a:pPr/>
            <a:r>
              <a:t>Advantage</a:t>
            </a:r>
          </a:p>
        </p:txBody>
      </p:sp>
      <p:graphicFrame>
        <p:nvGraphicFramePr>
          <p:cNvPr id="409" name="表格 7"/>
          <p:cNvGraphicFramePr/>
          <p:nvPr/>
        </p:nvGraphicFramePr>
        <p:xfrm>
          <a:off x="1072183" y="1463038"/>
          <a:ext cx="6994969" cy="280802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31656"/>
                <a:gridCol w="2331656"/>
                <a:gridCol w="2331656"/>
              </a:tblGrid>
              <a:tr h="6601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b="1"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Method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b="1"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Memory Overhead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b="1"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 Overhead</a:t>
                      </a:r>
                    </a:p>
                  </a:txBody>
                  <a:tcPr marL="95250" marR="95250" marT="95250" marB="95250" anchor="t" anchorCtr="0" horzOverflow="overflow"/>
                </a:tc>
              </a:tr>
              <a:tr h="10739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defRPr>
                      </a:pPr>
                      <a:r>
                        <a:t>Traditional Method</a:t>
                      </a:r>
                    </a:p>
                    <a:p>
                      <a:pPr algn="just">
                        <a:lnSpc>
                          <a:spcPct val="150000"/>
                        </a:lnSpc>
                        <a:def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defRPr>
                      </a:pPr>
                      <a:r>
                        <a:t>(single lookup table)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defRPr>
                      </a:pPr>
                      <a:r>
                        <a:t>O(B</a:t>
                      </a:r>
                      <a:r>
                        <a:rPr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γ)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defRPr>
                      </a:pPr>
                      <a:r>
                        <a:t>O(B</a:t>
                      </a:r>
                      <a:r>
                        <a:rPr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γ)</a:t>
                      </a:r>
                    </a:p>
                  </a:txBody>
                  <a:tcPr marL="95250" marR="95250" marT="95250" marB="95250" anchor="t" anchorCtr="0" horzOverflow="overflow"/>
                </a:tc>
              </a:tr>
              <a:tr h="10739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Using Two Lookup Tables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defRPr>
                      </a:pPr>
                      <a:r>
                        <a:t>O(B+</a:t>
                      </a:r>
                      <a:r>
                        <a:rPr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γ)</a:t>
                      </a:r>
                    </a:p>
                  </a:txBody>
                  <a:tcPr marL="95250" marR="95250" marT="95250" marB="9525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defRPr sz="1400">
                          <a:solidFill>
                            <a:srgbClr val="17204E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defRPr>
                      </a:pPr>
                      <a:r>
                        <a:t>O(B+</a:t>
                      </a:r>
                      <a:r>
                        <a:rPr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γ)</a:t>
                      </a:r>
                    </a:p>
                  </a:txBody>
                  <a:tcPr marL="95250" marR="95250" marT="95250" marB="9525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文字方塊 4"/>
          <p:cNvSpPr txBox="1"/>
          <p:nvPr/>
        </p:nvSpPr>
        <p:spPr>
          <a:xfrm>
            <a:off x="364806" y="162252"/>
            <a:ext cx="756189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Proposed Solution: zkLLM</a:t>
            </a:r>
          </a:p>
        </p:txBody>
      </p:sp>
      <p:sp>
        <p:nvSpPr>
          <p:cNvPr id="206" name="文字方塊 6"/>
          <p:cNvSpPr txBox="1"/>
          <p:nvPr/>
        </p:nvSpPr>
        <p:spPr>
          <a:xfrm>
            <a:off x="212405" y="960091"/>
            <a:ext cx="8431147" cy="69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zkLLM is a Zero-Knowledge Proof scheme tailored specifically for LLMs, addressing the challenges of scalability, efficiency, and security.</a:t>
            </a:r>
          </a:p>
        </p:txBody>
      </p:sp>
      <p:sp>
        <p:nvSpPr>
          <p:cNvPr id="207" name="文字方塊 8"/>
          <p:cNvSpPr txBox="1"/>
          <p:nvPr/>
        </p:nvSpPr>
        <p:spPr>
          <a:xfrm>
            <a:off x="212407" y="1834219"/>
            <a:ext cx="8664893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b="1" sz="1800"/>
            </a:pPr>
            <a:r>
              <a:t>Core Innovations</a:t>
            </a:r>
            <a:endParaRPr>
              <a:solidFill>
                <a:srgbClr val="000000"/>
              </a:solidFill>
            </a:endParaRPr>
          </a:p>
          <a:p>
            <a:pPr lvl="2"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tlookup:</a:t>
            </a:r>
          </a:p>
        </p:txBody>
      </p:sp>
      <p:sp>
        <p:nvSpPr>
          <p:cNvPr id="208" name="文字方塊 10"/>
          <p:cNvSpPr txBox="1"/>
          <p:nvPr/>
        </p:nvSpPr>
        <p:spPr>
          <a:xfrm>
            <a:off x="212405" y="2735673"/>
            <a:ext cx="8431147" cy="120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A unique ZKP protocol for universal non-arithmetic operations in deep learning.</a:t>
            </a:r>
            <a:endParaRPr>
              <a:solidFill>
                <a:srgbClr val="000000"/>
              </a:solidFill>
            </a:endParaRPr>
          </a:p>
          <a:p>
            <a:pPr lvl="4"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No asymptotic overhead in memory or runtime.</a:t>
            </a:r>
            <a:endParaRPr>
              <a:solidFill>
                <a:srgbClr val="000000"/>
              </a:solidFill>
            </a:endParaRPr>
          </a:p>
          <a:p>
            <a:pPr lvl="4"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High parallelization capability, leveraging GPUs.</a:t>
            </a:r>
          </a:p>
        </p:txBody>
      </p:sp>
      <p:sp>
        <p:nvSpPr>
          <p:cNvPr id="209" name="文字方塊 11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文字方塊 5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  <p:sp>
        <p:nvSpPr>
          <p:cNvPr id="412" name="Google Shape;335;p42"/>
          <p:cNvSpPr txBox="1"/>
          <p:nvPr>
            <p:ph type="title"/>
          </p:nvPr>
        </p:nvSpPr>
        <p:spPr>
          <a:xfrm>
            <a:off x="452533" y="193097"/>
            <a:ext cx="8234268" cy="572704"/>
          </a:xfrm>
          <a:prstGeom prst="rect">
            <a:avLst/>
          </a:prstGeom>
        </p:spPr>
        <p:txBody>
          <a:bodyPr/>
          <a:lstStyle>
            <a:lvl1pPr algn="just" defTabSz="850391">
              <a:defRPr b="1" sz="2511"/>
            </a:lvl1pPr>
          </a:lstStyle>
          <a:p>
            <a:pPr/>
            <a:r>
              <a:t>Verifiable Tensor Operations</a:t>
            </a:r>
          </a:p>
        </p:txBody>
      </p:sp>
      <p:sp>
        <p:nvSpPr>
          <p:cNvPr id="413" name="文字方塊 2"/>
          <p:cNvSpPr txBox="1"/>
          <p:nvPr/>
        </p:nvSpPr>
        <p:spPr>
          <a:xfrm>
            <a:off x="830940" y="1463984"/>
            <a:ext cx="4541778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SzPct val="100000"/>
              <a:buChar char="●"/>
              <a:defRPr sz="2000"/>
            </a:pPr>
            <a:r>
              <a:t>Matrix multiplication</a:t>
            </a:r>
          </a:p>
          <a:p>
            <a:pPr marL="285750" indent="-285750">
              <a:lnSpc>
                <a:spcPct val="200000"/>
              </a:lnSpc>
              <a:buSzPct val="100000"/>
              <a:buChar char="●"/>
              <a:defRPr sz="2000"/>
            </a:pPr>
            <a:r>
              <a:t>Activation function</a:t>
            </a:r>
          </a:p>
          <a:p>
            <a:pPr marL="285750" indent="-285750">
              <a:lnSpc>
                <a:spcPct val="200000"/>
              </a:lnSpc>
              <a:buSzPct val="100000"/>
              <a:buChar char="●"/>
              <a:defRPr sz="2000"/>
            </a:pPr>
            <a:r>
              <a:t>Normalization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文字方塊 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  <p:sp>
        <p:nvSpPr>
          <p:cNvPr id="416" name="Google Shape;335;p42"/>
          <p:cNvSpPr txBox="1"/>
          <p:nvPr/>
        </p:nvSpPr>
        <p:spPr>
          <a:xfrm>
            <a:off x="452533" y="193097"/>
            <a:ext cx="8234268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Matrix multiplications</a:t>
            </a:r>
          </a:p>
        </p:txBody>
      </p:sp>
      <p:sp>
        <p:nvSpPr>
          <p:cNvPr id="417" name="文字方塊 5"/>
          <p:cNvSpPr txBox="1"/>
          <p:nvPr/>
        </p:nvSpPr>
        <p:spPr>
          <a:xfrm>
            <a:off x="221805" y="886340"/>
            <a:ext cx="2706747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52400" algn="ctr">
              <a:defRPr b="1" sz="2000"/>
            </a:lvl1pPr>
          </a:lstStyle>
          <a:p>
            <a:pPr/>
            <a:r>
              <a:t>Sumcheck Protocol</a:t>
            </a:r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2103" y="1284686"/>
            <a:ext cx="4459792" cy="85866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文字方塊 7"/>
          <p:cNvSpPr txBox="1"/>
          <p:nvPr/>
        </p:nvSpPr>
        <p:spPr>
          <a:xfrm>
            <a:off x="354646" y="2077936"/>
            <a:ext cx="8430040" cy="69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52400">
              <a:lnSpc>
                <a:spcPct val="150000"/>
              </a:lnSpc>
              <a:defRPr b="1" sz="1600"/>
            </a:pPr>
            <a:r>
              <a:t>Efficiency</a:t>
            </a:r>
            <a:endParaRPr>
              <a:solidFill>
                <a:srgbClr val="000000"/>
              </a:solidFill>
            </a:endParaRPr>
          </a:p>
          <a:p>
            <a:pPr marL="152400">
              <a:lnSpc>
                <a:spcPct val="150000"/>
              </a:lnSpc>
              <a:defRPr sz="1600"/>
            </a:pPr>
            <a:r>
              <a:t>Avoids recalculating all elements in  AB. Suitable for LLM-scale computations.</a:t>
            </a:r>
          </a:p>
        </p:txBody>
      </p:sp>
      <p:sp>
        <p:nvSpPr>
          <p:cNvPr id="420" name="文字方塊 9"/>
          <p:cNvSpPr txBox="1"/>
          <p:nvPr/>
        </p:nvSpPr>
        <p:spPr>
          <a:xfrm>
            <a:off x="354645" y="2986752"/>
            <a:ext cx="6118381" cy="69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52400">
              <a:lnSpc>
                <a:spcPct val="150000"/>
              </a:lnSpc>
              <a:defRPr b="1" sz="1600"/>
            </a:pPr>
            <a:r>
              <a:t>Scalability</a:t>
            </a:r>
            <a:endParaRPr>
              <a:solidFill>
                <a:srgbClr val="000000"/>
              </a:solidFill>
            </a:endParaRPr>
          </a:p>
          <a:p>
            <a:pPr marL="152400">
              <a:lnSpc>
                <a:spcPct val="150000"/>
              </a:lnSpc>
              <a:defRPr sz="1600"/>
            </a:pPr>
            <a:r>
              <a:t>Handles the large matrix sizes typical in LLMs.</a:t>
            </a:r>
          </a:p>
        </p:txBody>
      </p:sp>
      <p:sp>
        <p:nvSpPr>
          <p:cNvPr id="421" name="文字方塊 11"/>
          <p:cNvSpPr txBox="1"/>
          <p:nvPr/>
        </p:nvSpPr>
        <p:spPr>
          <a:xfrm>
            <a:off x="354647" y="3858813"/>
            <a:ext cx="7894012" cy="69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52400">
              <a:lnSpc>
                <a:spcPct val="150000"/>
              </a:lnSpc>
              <a:defRPr b="1" sz="1600"/>
            </a:pPr>
            <a:r>
              <a:t>Correctness Assurance</a:t>
            </a:r>
            <a:endParaRPr>
              <a:solidFill>
                <a:srgbClr val="000000"/>
              </a:solidFill>
            </a:endParaRPr>
          </a:p>
          <a:p>
            <a:pPr marL="152400">
              <a:lnSpc>
                <a:spcPct val="150000"/>
              </a:lnSpc>
              <a:defRPr sz="1600"/>
            </a:pPr>
            <a:r>
              <a:t>Ensures high confidence in  AB correctness without full re-computation.</a:t>
            </a:r>
          </a:p>
        </p:txBody>
      </p:sp>
      <p:sp>
        <p:nvSpPr>
          <p:cNvPr id="422" name="矩形 12"/>
          <p:cNvSpPr/>
          <p:nvPr/>
        </p:nvSpPr>
        <p:spPr>
          <a:xfrm>
            <a:off x="378872" y="2226914"/>
            <a:ext cx="73662" cy="576887"/>
          </a:xfrm>
          <a:prstGeom prst="rect">
            <a:avLst/>
          </a:prstGeom>
          <a:solidFill>
            <a:srgbClr val="1720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3" name="矩形 13"/>
          <p:cNvSpPr/>
          <p:nvPr/>
        </p:nvSpPr>
        <p:spPr>
          <a:xfrm>
            <a:off x="378872" y="3153991"/>
            <a:ext cx="73662" cy="576887"/>
          </a:xfrm>
          <a:prstGeom prst="rect">
            <a:avLst/>
          </a:prstGeom>
          <a:solidFill>
            <a:srgbClr val="1720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4" name="矩形 14"/>
          <p:cNvSpPr/>
          <p:nvPr/>
        </p:nvSpPr>
        <p:spPr>
          <a:xfrm>
            <a:off x="378872" y="4027751"/>
            <a:ext cx="73662" cy="576887"/>
          </a:xfrm>
          <a:prstGeom prst="rect">
            <a:avLst/>
          </a:prstGeom>
          <a:solidFill>
            <a:srgbClr val="17204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5;p42"/>
          <p:cNvSpPr txBox="1"/>
          <p:nvPr/>
        </p:nvSpPr>
        <p:spPr>
          <a:xfrm>
            <a:off x="452533" y="193097"/>
            <a:ext cx="8234268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Activation function</a:t>
            </a:r>
          </a:p>
        </p:txBody>
      </p:sp>
      <p:pic>
        <p:nvPicPr>
          <p:cNvPr id="4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8978" y="1058338"/>
            <a:ext cx="5901377" cy="1078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4437" y="1878824"/>
            <a:ext cx="5330460" cy="1102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0954" y="2651007"/>
            <a:ext cx="5017426" cy="1358102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文字方塊 3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  <p:sp>
        <p:nvSpPr>
          <p:cNvPr id="431" name="文字方塊 5"/>
          <p:cNvSpPr txBox="1"/>
          <p:nvPr/>
        </p:nvSpPr>
        <p:spPr>
          <a:xfrm>
            <a:off x="3324302" y="4170308"/>
            <a:ext cx="249072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52400">
              <a:lnSpc>
                <a:spcPct val="150000"/>
              </a:lnSpc>
              <a:defRPr b="1" sz="1800"/>
            </a:lvl1pPr>
          </a:lstStyle>
          <a:p>
            <a:pPr/>
            <a:r>
              <a:t>Memory Efficiency</a:t>
            </a:r>
          </a:p>
        </p:txBody>
      </p:sp>
      <p:sp>
        <p:nvSpPr>
          <p:cNvPr id="432" name="文字方塊 7"/>
          <p:cNvSpPr txBox="1"/>
          <p:nvPr/>
        </p:nvSpPr>
        <p:spPr>
          <a:xfrm>
            <a:off x="418537" y="4170308"/>
            <a:ext cx="240088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52400">
              <a:lnSpc>
                <a:spcPct val="150000"/>
              </a:lnSpc>
              <a:defRPr b="1" sz="1800"/>
            </a:lvl1pPr>
          </a:lstStyle>
          <a:p>
            <a:pPr/>
            <a:r>
              <a:t>Lower Overhead</a:t>
            </a:r>
          </a:p>
        </p:txBody>
      </p:sp>
      <p:sp>
        <p:nvSpPr>
          <p:cNvPr id="433" name="文字方塊 9"/>
          <p:cNvSpPr txBox="1"/>
          <p:nvPr/>
        </p:nvSpPr>
        <p:spPr>
          <a:xfrm>
            <a:off x="6319908" y="4170308"/>
            <a:ext cx="272542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52400">
              <a:lnSpc>
                <a:spcPct val="150000"/>
              </a:lnSpc>
              <a:defRPr b="1" sz="1800"/>
            </a:lvl1pPr>
          </a:lstStyle>
          <a:p>
            <a:pPr/>
            <a:r>
              <a:t>Better Scalability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文字方塊 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  <p:sp>
        <p:nvSpPr>
          <p:cNvPr id="436" name="文字方塊 5"/>
          <p:cNvSpPr txBox="1"/>
          <p:nvPr/>
        </p:nvSpPr>
        <p:spPr>
          <a:xfrm>
            <a:off x="1024061" y="1363382"/>
            <a:ext cx="3298531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52400" algn="ctr">
              <a:lnSpc>
                <a:spcPct val="150000"/>
              </a:lnSpc>
              <a:defRPr b="1" sz="1800"/>
            </a:pPr>
            <a:r>
              <a:t>Formula for LayerNorm</a:t>
            </a:r>
            <a:endParaRPr>
              <a:solidFill>
                <a:srgbClr val="000000"/>
              </a:solidFill>
            </a:endParaRPr>
          </a:p>
          <a:p>
            <a:pPr marL="152400" algn="ctr">
              <a:lnSpc>
                <a:spcPct val="150000"/>
              </a:lnSpc>
              <a:defRPr b="1" sz="1800">
                <a:solidFill>
                  <a:srgbClr val="FF0000"/>
                </a:solidFill>
              </a:defRPr>
            </a:pPr>
            <a:r>
              <a:t>(non-linear)</a:t>
            </a:r>
          </a:p>
        </p:txBody>
      </p:sp>
      <p:pic>
        <p:nvPicPr>
          <p:cNvPr id="43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1674" y="1082484"/>
            <a:ext cx="2842186" cy="1334967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Google Shape;335;p42"/>
          <p:cNvSpPr txBox="1"/>
          <p:nvPr/>
        </p:nvSpPr>
        <p:spPr>
          <a:xfrm>
            <a:off x="452533" y="193097"/>
            <a:ext cx="8234268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Normalization</a:t>
            </a:r>
          </a:p>
        </p:txBody>
      </p:sp>
      <p:sp>
        <p:nvSpPr>
          <p:cNvPr id="439" name="文字方塊 8"/>
          <p:cNvSpPr txBox="1"/>
          <p:nvPr/>
        </p:nvSpPr>
        <p:spPr>
          <a:xfrm>
            <a:off x="319183" y="2417452"/>
            <a:ext cx="8500968" cy="203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52400" algn="just">
              <a:lnSpc>
                <a:spcPct val="200000"/>
              </a:lnSpc>
              <a:defRPr b="1"/>
            </a:pPr>
            <a:r>
              <a:t>tlookup steps:</a:t>
            </a:r>
            <a:endParaRPr>
              <a:solidFill>
                <a:srgbClr val="000000"/>
              </a:solidFill>
            </a:endParaRPr>
          </a:p>
          <a:p>
            <a:pPr marL="152400" algn="just">
              <a:lnSpc>
                <a:spcPct val="200000"/>
              </a:lnSpc>
              <a:defRPr b="1"/>
            </a:pPr>
            <a:r>
              <a:t>Step 1. Input Scaling:</a:t>
            </a:r>
            <a:endParaRPr>
              <a:solidFill>
                <a:srgbClr val="000000"/>
              </a:solidFill>
            </a:endParaRPr>
          </a:p>
          <a:p>
            <a:pPr marL="152400" algn="just">
              <a:lnSpc>
                <a:spcPct val="200000"/>
              </a:lnSpc>
            </a:pPr>
            <a:r>
              <a:t>Prepares the input(x) by reducing numerical instability and optimizing memory usage.</a:t>
            </a:r>
            <a:endParaRPr>
              <a:solidFill>
                <a:srgbClr val="000000"/>
              </a:solidFill>
            </a:endParaRPr>
          </a:p>
          <a:p>
            <a:pPr marL="152400" algn="just">
              <a:lnSpc>
                <a:spcPct val="200000"/>
              </a:lnSpc>
              <a:defRPr b="1"/>
            </a:pPr>
            <a:r>
              <a:t>Step 2. Quantized Compound Operation:</a:t>
            </a:r>
            <a:endParaRPr>
              <a:solidFill>
                <a:srgbClr val="000000"/>
              </a:solidFill>
            </a:endParaRPr>
          </a:p>
          <a:p>
            <a:pPr marL="152400" algn="just">
              <a:lnSpc>
                <a:spcPct val="200000"/>
              </a:lnSpc>
            </a:pPr>
            <a:r>
              <a:t>Computes the LayerNorm output efficiently and accurately using preprocessed inputs.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335;p42"/>
          <p:cNvSpPr txBox="1"/>
          <p:nvPr/>
        </p:nvSpPr>
        <p:spPr>
          <a:xfrm>
            <a:off x="452533" y="193097"/>
            <a:ext cx="8234268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Assembly of the proofs</a:t>
            </a:r>
          </a:p>
        </p:txBody>
      </p:sp>
      <p:sp>
        <p:nvSpPr>
          <p:cNvPr id="442" name="文字方塊 4"/>
          <p:cNvSpPr txBox="1"/>
          <p:nvPr/>
        </p:nvSpPr>
        <p:spPr>
          <a:xfrm>
            <a:off x="693420" y="903209"/>
            <a:ext cx="7594090" cy="631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To improve readability, zkLLM can be simplified into three main components (omitting additional commitments caused by tLookup):</a:t>
            </a:r>
          </a:p>
        </p:txBody>
      </p:sp>
      <p:sp>
        <p:nvSpPr>
          <p:cNvPr id="443" name="文字方塊 6"/>
          <p:cNvSpPr txBox="1"/>
          <p:nvPr/>
        </p:nvSpPr>
        <p:spPr>
          <a:xfrm>
            <a:off x="865630" y="2302344"/>
            <a:ext cx="3508251" cy="20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800"/>
            </a:pPr>
            <a:r>
              <a:t>Step 1. Commitment</a:t>
            </a:r>
            <a:endParaRPr>
              <a:solidFill>
                <a:srgbClr val="000000"/>
              </a:solidFill>
            </a:endParaRPr>
          </a:p>
          <a:p>
            <a:pPr>
              <a:defRPr b="1" sz="1800">
                <a:solidFill>
                  <a:srgbClr val="000000"/>
                </a:solidFill>
              </a:defRPr>
            </a:pPr>
          </a:p>
          <a:p>
            <a:pPr>
              <a:defRPr b="1" sz="1800"/>
            </a:pPr>
            <a:br>
              <a:rPr>
                <a:solidFill>
                  <a:srgbClr val="000000"/>
                </a:solidFill>
              </a:rPr>
            </a:br>
            <a:r>
              <a:t>Step 2. Proof Generation</a:t>
            </a:r>
            <a:endParaRPr>
              <a:solidFill>
                <a:srgbClr val="000000"/>
              </a:solidFill>
            </a:endParaRPr>
          </a:p>
          <a:p>
            <a:pPr>
              <a:defRPr b="1" sz="1800">
                <a:solidFill>
                  <a:srgbClr val="000000"/>
                </a:solidFill>
              </a:defRPr>
            </a:pPr>
          </a:p>
          <a:p>
            <a:pPr>
              <a:defRPr b="1" sz="1800"/>
            </a:pPr>
            <a:br>
              <a:rPr>
                <a:solidFill>
                  <a:srgbClr val="000000"/>
                </a:solidFill>
              </a:rPr>
            </a:br>
            <a:r>
              <a:t>Step 3. Verification</a:t>
            </a:r>
          </a:p>
        </p:txBody>
      </p:sp>
      <p:pic>
        <p:nvPicPr>
          <p:cNvPr id="4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5934" y="2474322"/>
            <a:ext cx="4093596" cy="716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5934" y="3318004"/>
            <a:ext cx="4812318" cy="8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4503" y="4203751"/>
            <a:ext cx="4242218" cy="821617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文字方塊 7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文字方塊 15"/>
          <p:cNvSpPr txBox="1"/>
          <p:nvPr/>
        </p:nvSpPr>
        <p:spPr>
          <a:xfrm>
            <a:off x="408183" y="277368"/>
            <a:ext cx="1679452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</a:t>
            </a:r>
          </a:p>
        </p:txBody>
      </p:sp>
      <p:sp>
        <p:nvSpPr>
          <p:cNvPr id="450" name="文字方塊 17"/>
          <p:cNvSpPr txBox="1"/>
          <p:nvPr/>
        </p:nvSpPr>
        <p:spPr>
          <a:xfrm>
            <a:off x="828066" y="1212081"/>
            <a:ext cx="556565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Dedicated ZKP for the attention mechanism in LLMS.</a:t>
            </a:r>
          </a:p>
        </p:txBody>
      </p:sp>
      <p:pic>
        <p:nvPicPr>
          <p:cNvPr id="4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961" y="277368"/>
            <a:ext cx="2294385" cy="229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0278" y="2702586"/>
            <a:ext cx="2294384" cy="2294384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文字方塊 19"/>
          <p:cNvSpPr txBox="1"/>
          <p:nvPr/>
        </p:nvSpPr>
        <p:spPr>
          <a:xfrm>
            <a:off x="828066" y="3346819"/>
            <a:ext cx="3917445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sz="1600"/>
            </a:pPr>
            <a:r>
              <a:t>Issues is on </a:t>
            </a:r>
            <a:r>
              <a:rPr b="1">
                <a:solidFill>
                  <a:srgbClr val="FF0000"/>
                </a:solidFill>
              </a:rPr>
              <a:t>Softmax function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600"/>
            </a:pPr>
            <a:r>
              <a:t>non-arithmetic operations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600"/>
            </a:pPr>
            <a:r>
              <a:t>Multivariate nature</a:t>
            </a:r>
          </a:p>
        </p:txBody>
      </p:sp>
      <p:sp>
        <p:nvSpPr>
          <p:cNvPr id="454" name="文字方塊 20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335;p42"/>
          <p:cNvSpPr txBox="1"/>
          <p:nvPr/>
        </p:nvSpPr>
        <p:spPr>
          <a:xfrm>
            <a:off x="1391317" y="83369"/>
            <a:ext cx="5565745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The attention mechanism</a:t>
            </a:r>
          </a:p>
        </p:txBody>
      </p:sp>
      <p:pic>
        <p:nvPicPr>
          <p:cNvPr id="4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9260" y="982135"/>
            <a:ext cx="6507482" cy="440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2270" y="1826895"/>
            <a:ext cx="1649730" cy="824867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箭號: 向右 5"/>
          <p:cNvSpPr/>
          <p:nvPr/>
        </p:nvSpPr>
        <p:spPr>
          <a:xfrm>
            <a:off x="1699260" y="1985953"/>
            <a:ext cx="1000845" cy="5067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60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8862" y="2839530"/>
            <a:ext cx="5666276" cy="82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8859" y="3909486"/>
            <a:ext cx="6751726" cy="496292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 Formulation</a:t>
            </a:r>
          </a:p>
        </p:txBody>
      </p:sp>
      <p:pic>
        <p:nvPicPr>
          <p:cNvPr id="46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65" y="799922"/>
            <a:ext cx="5429742" cy="790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776" y="1966049"/>
            <a:ext cx="5549120" cy="407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4776" y="2749641"/>
            <a:ext cx="3943604" cy="407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8265" y="3383831"/>
            <a:ext cx="4813444" cy="141020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文字方塊 10"/>
          <p:cNvSpPr txBox="1"/>
          <p:nvPr/>
        </p:nvSpPr>
        <p:spPr>
          <a:xfrm>
            <a:off x="5548183" y="3696069"/>
            <a:ext cx="3435180" cy="69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1600"/>
            </a:lvl1pPr>
          </a:lstStyle>
          <a:p>
            <a:pPr/>
            <a:r>
              <a:t>Devise an algorithm that computes s(z) in the real domain.</a:t>
            </a:r>
          </a:p>
        </p:txBody>
      </p:sp>
      <p:sp>
        <p:nvSpPr>
          <p:cNvPr id="470" name="文字方塊 11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文字方塊 13"/>
          <p:cNvSpPr txBox="1"/>
          <p:nvPr/>
        </p:nvSpPr>
        <p:spPr>
          <a:xfrm>
            <a:off x="395604" y="778296"/>
            <a:ext cx="4615061" cy="69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sz="1600"/>
            </a:pPr>
            <a:r>
              <a:t>How to have manageable proof generation?</a:t>
            </a:r>
            <a:br/>
            <a:r>
              <a:t>Use</a:t>
            </a:r>
            <a:r>
              <a:t> the </a:t>
            </a:r>
            <a:r>
              <a:rPr b="1">
                <a:solidFill>
                  <a:srgbClr val="FF0000"/>
                </a:solidFill>
              </a:rPr>
              <a:t>shift-invariance</a:t>
            </a:r>
            <a:r>
              <a:rPr b="1">
                <a:solidFill>
                  <a:srgbClr val="FF0000"/>
                </a:solidFill>
              </a:rPr>
              <a:t> </a:t>
            </a:r>
            <a:r>
              <a:t>property of Softmax</a:t>
            </a:r>
          </a:p>
        </p:txBody>
      </p:sp>
      <p:sp>
        <p:nvSpPr>
          <p:cNvPr id="473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 Formulation</a:t>
            </a:r>
          </a:p>
        </p:txBody>
      </p:sp>
      <p:pic>
        <p:nvPicPr>
          <p:cNvPr id="4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9504" y="1736673"/>
            <a:ext cx="3406840" cy="998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9883" y="1736673"/>
            <a:ext cx="3680743" cy="96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883" y="3350507"/>
            <a:ext cx="5305318" cy="870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2380" y="3613443"/>
            <a:ext cx="731522" cy="344979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箭號: 向右 17"/>
          <p:cNvSpPr/>
          <p:nvPr/>
        </p:nvSpPr>
        <p:spPr>
          <a:xfrm>
            <a:off x="6256020" y="3532558"/>
            <a:ext cx="1000845" cy="5067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9" name="文字方塊 18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 Formulation</a:t>
            </a:r>
          </a:p>
        </p:txBody>
      </p:sp>
      <p:pic>
        <p:nvPicPr>
          <p:cNvPr id="4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6" y="1494803"/>
            <a:ext cx="5439013" cy="892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2535" y="1687827"/>
            <a:ext cx="1074550" cy="50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733" y="3286724"/>
            <a:ext cx="4914147" cy="77751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箭號: 向右 3"/>
          <p:cNvSpPr/>
          <p:nvPr/>
        </p:nvSpPr>
        <p:spPr>
          <a:xfrm>
            <a:off x="5976227" y="1687827"/>
            <a:ext cx="1000845" cy="5067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6" name="文字方塊 4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文字方塊 15"/>
          <p:cNvSpPr txBox="1"/>
          <p:nvPr/>
        </p:nvSpPr>
        <p:spPr>
          <a:xfrm>
            <a:off x="841288" y="1364057"/>
            <a:ext cx="7239001" cy="162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A ZKP protocol for attention mechanisms in LLMs.</a:t>
            </a:r>
            <a:endParaRPr>
              <a:solidFill>
                <a:srgbClr val="000000"/>
              </a:solidFill>
            </a:endParaRPr>
          </a:p>
          <a:p>
            <a:pPr lvl="6"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Enhances tlookup to address attention mechanism challenges.</a:t>
            </a:r>
            <a:endParaRPr>
              <a:solidFill>
                <a:srgbClr val="000000"/>
              </a:solidFill>
            </a:endParaRPr>
          </a:p>
          <a:p>
            <a:pPr lvl="6"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Avoids bit-decompositions and polynomial approximations.</a:t>
            </a:r>
            <a:endParaRPr>
              <a:solidFill>
                <a:srgbClr val="000000"/>
              </a:solidFill>
            </a:endParaRPr>
          </a:p>
          <a:p>
            <a:pPr lvl="6"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Mitigates proof overhead while maintaining accuracy.</a:t>
            </a:r>
          </a:p>
        </p:txBody>
      </p:sp>
      <p:sp>
        <p:nvSpPr>
          <p:cNvPr id="212" name="文字方塊 16"/>
          <p:cNvSpPr txBox="1"/>
          <p:nvPr/>
        </p:nvSpPr>
        <p:spPr>
          <a:xfrm>
            <a:off x="364806" y="162252"/>
            <a:ext cx="756189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Proposed Solution: zkLLM</a:t>
            </a:r>
          </a:p>
        </p:txBody>
      </p:sp>
      <p:sp>
        <p:nvSpPr>
          <p:cNvPr id="213" name="文字方塊 18"/>
          <p:cNvSpPr txBox="1"/>
          <p:nvPr/>
        </p:nvSpPr>
        <p:spPr>
          <a:xfrm>
            <a:off x="571500" y="910399"/>
            <a:ext cx="448056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2"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2"/>
              <a:defRPr sz="1800"/>
            </a:pPr>
            <a:r>
              <a:t>zkAttn:</a:t>
            </a:r>
          </a:p>
        </p:txBody>
      </p:sp>
      <p:sp>
        <p:nvSpPr>
          <p:cNvPr id="214" name="文字方塊 19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Observation</a:t>
            </a:r>
          </a:p>
        </p:txBody>
      </p:sp>
      <p:sp>
        <p:nvSpPr>
          <p:cNvPr id="489" name="箭號: 向右 4"/>
          <p:cNvSpPr/>
          <p:nvPr/>
        </p:nvSpPr>
        <p:spPr>
          <a:xfrm>
            <a:off x="2044307" y="1183460"/>
            <a:ext cx="1000845" cy="5067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0468" y="1098693"/>
            <a:ext cx="3400427" cy="676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2800" y="2150803"/>
            <a:ext cx="4978400" cy="1308561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文字方塊 6"/>
          <p:cNvSpPr txBox="1"/>
          <p:nvPr/>
        </p:nvSpPr>
        <p:spPr>
          <a:xfrm>
            <a:off x="2240280" y="3686117"/>
            <a:ext cx="4886960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b="1" sz="2000"/>
            </a:lvl1pPr>
          </a:lstStyle>
          <a:p>
            <a:pPr/>
            <a:r>
              <a:t>logarithm of a sum of exponentials.</a:t>
            </a:r>
          </a:p>
        </p:txBody>
      </p:sp>
      <p:sp>
        <p:nvSpPr>
          <p:cNvPr id="493" name="文字方塊 7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Assumption 1</a:t>
            </a:r>
          </a:p>
        </p:txBody>
      </p:sp>
      <p:sp>
        <p:nvSpPr>
          <p:cNvPr id="496" name="箭號: 向右 15"/>
          <p:cNvSpPr/>
          <p:nvPr/>
        </p:nvSpPr>
        <p:spPr>
          <a:xfrm>
            <a:off x="550787" y="829928"/>
            <a:ext cx="1000845" cy="5067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932" y="829928"/>
            <a:ext cx="5184136" cy="344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6828" y="1491255"/>
            <a:ext cx="4270343" cy="1251091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文字方塊 1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  <p:sp>
        <p:nvSpPr>
          <p:cNvPr id="500" name="Google Shape;335;p42"/>
          <p:cNvSpPr txBox="1"/>
          <p:nvPr/>
        </p:nvSpPr>
        <p:spPr>
          <a:xfrm>
            <a:off x="225457" y="27730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Assumption 2</a:t>
            </a:r>
          </a:p>
        </p:txBody>
      </p:sp>
      <p:pic>
        <p:nvPicPr>
          <p:cNvPr id="501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6625" y="3661416"/>
            <a:ext cx="2190749" cy="395289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箭號: 向右 20"/>
          <p:cNvSpPr/>
          <p:nvPr/>
        </p:nvSpPr>
        <p:spPr>
          <a:xfrm>
            <a:off x="2150988" y="3661416"/>
            <a:ext cx="1000845" cy="5067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204E"/>
          </a:solidFill>
          <a:ln w="25400">
            <a:solidFill>
              <a:srgbClr val="0A0E2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 Formulation</a:t>
            </a:r>
          </a:p>
        </p:txBody>
      </p:sp>
      <p:pic>
        <p:nvPicPr>
          <p:cNvPr id="5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190" y="1074106"/>
            <a:ext cx="1687830" cy="911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9450" y="1069893"/>
            <a:ext cx="4949191" cy="912508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文字方塊 8"/>
          <p:cNvSpPr txBox="1"/>
          <p:nvPr/>
        </p:nvSpPr>
        <p:spPr>
          <a:xfrm>
            <a:off x="271176" y="2491977"/>
            <a:ext cx="380238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b="1" sz="1800"/>
            </a:lvl1pPr>
          </a:lstStyle>
          <a:p>
            <a:pPr/>
            <a:r>
              <a:t>A bijection can be established</a:t>
            </a:r>
          </a:p>
        </p:txBody>
      </p:sp>
      <p:pic>
        <p:nvPicPr>
          <p:cNvPr id="50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190" y="3174130"/>
            <a:ext cx="2404112" cy="816998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文字方塊 9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 Formulation</a:t>
            </a:r>
          </a:p>
        </p:txBody>
      </p:sp>
      <p:pic>
        <p:nvPicPr>
          <p:cNvPr id="51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982" y="1117830"/>
            <a:ext cx="4387380" cy="730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982" y="2466905"/>
            <a:ext cx="5323812" cy="520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7982" y="3606248"/>
            <a:ext cx="8180655" cy="8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矩形: 圓角 4"/>
          <p:cNvSpPr/>
          <p:nvPr/>
        </p:nvSpPr>
        <p:spPr>
          <a:xfrm>
            <a:off x="3387968" y="3544473"/>
            <a:ext cx="1348156" cy="481197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6" name="文字方塊 5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文字方塊 17"/>
          <p:cNvSpPr txBox="1"/>
          <p:nvPr/>
        </p:nvSpPr>
        <p:spPr>
          <a:xfrm>
            <a:off x="271176" y="1280399"/>
            <a:ext cx="623630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  <a:defRPr sz="2000"/>
            </a:lvl1pPr>
          </a:lstStyle>
          <a:p>
            <a:pPr/>
            <a:r>
              <a:t>Taking into account the scaling factor gamma</a:t>
            </a:r>
          </a:p>
        </p:txBody>
      </p:sp>
      <p:sp>
        <p:nvSpPr>
          <p:cNvPr id="519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 Formulation</a:t>
            </a:r>
          </a:p>
        </p:txBody>
      </p:sp>
      <p:pic>
        <p:nvPicPr>
          <p:cNvPr id="5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1133475"/>
            <a:ext cx="2206769" cy="931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456" y="2105977"/>
            <a:ext cx="4996002" cy="93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456" y="3497974"/>
            <a:ext cx="6122005" cy="92893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文字方塊 19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 Formulation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6" y="1219595"/>
            <a:ext cx="6122005" cy="928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456" y="2925384"/>
            <a:ext cx="7818123" cy="927045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文字方塊 1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335;p42"/>
          <p:cNvSpPr txBox="1"/>
          <p:nvPr/>
        </p:nvSpPr>
        <p:spPr>
          <a:xfrm>
            <a:off x="225457" y="68578"/>
            <a:ext cx="4270344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 Formulation</a:t>
            </a:r>
          </a:p>
        </p:txBody>
      </p:sp>
      <p:pic>
        <p:nvPicPr>
          <p:cNvPr id="5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59" y="1085850"/>
            <a:ext cx="5926909" cy="986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59" y="2554102"/>
            <a:ext cx="6763918" cy="802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259" y="3838118"/>
            <a:ext cx="1499860" cy="802558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文字方塊 3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335;p42"/>
          <p:cNvSpPr txBox="1"/>
          <p:nvPr/>
        </p:nvSpPr>
        <p:spPr>
          <a:xfrm>
            <a:off x="456950" y="415820"/>
            <a:ext cx="4270343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zkAttn Formulation</a:t>
            </a:r>
          </a:p>
        </p:txBody>
      </p:sp>
      <p:pic>
        <p:nvPicPr>
          <p:cNvPr id="53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330" y="1236079"/>
            <a:ext cx="3447935" cy="10925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0" name="群組 3"/>
          <p:cNvGrpSpPr/>
          <p:nvPr/>
        </p:nvGrpSpPr>
        <p:grpSpPr>
          <a:xfrm>
            <a:off x="456950" y="2852153"/>
            <a:ext cx="8333291" cy="1006617"/>
            <a:chOff x="0" y="0"/>
            <a:chExt cx="8333290" cy="1006615"/>
          </a:xfrm>
        </p:grpSpPr>
        <p:pic>
          <p:nvPicPr>
            <p:cNvPr id="538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167638"/>
              <a:ext cx="6235114" cy="6711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9" name="Picture 9" descr="Picture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27323" y="-1"/>
              <a:ext cx="1905967" cy="1006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1" name="文字方塊 4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蕭耕宏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335;p42"/>
          <p:cNvSpPr txBox="1"/>
          <p:nvPr/>
        </p:nvSpPr>
        <p:spPr>
          <a:xfrm>
            <a:off x="1304541" y="50058"/>
            <a:ext cx="2935073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Experiments</a:t>
            </a:r>
          </a:p>
        </p:txBody>
      </p:sp>
      <p:sp>
        <p:nvSpPr>
          <p:cNvPr id="544" name="文字方塊 4"/>
          <p:cNvSpPr txBox="1"/>
          <p:nvPr/>
        </p:nvSpPr>
        <p:spPr>
          <a:xfrm>
            <a:off x="1484375" y="668408"/>
            <a:ext cx="7467601" cy="127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b="1"/>
            </a:pPr>
            <a:r>
              <a:t>Development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zkLLM was developed using CUDA, leveraging the BLS12-381 curve from the </a:t>
            </a:r>
            <a:r>
              <a:t>EC</a:t>
            </a:r>
            <a:r>
              <a:t>-</a:t>
            </a:r>
            <a:r>
              <a:t>GPU</a:t>
            </a:r>
            <a:r>
              <a:t> package.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Sequential verifier tasks were adapted from zkCNN, utilizing the mcl package.</a:t>
            </a:r>
          </a:p>
        </p:txBody>
      </p:sp>
      <p:sp>
        <p:nvSpPr>
          <p:cNvPr id="545" name="文字方塊 6"/>
          <p:cNvSpPr txBox="1"/>
          <p:nvPr/>
        </p:nvSpPr>
        <p:spPr>
          <a:xfrm>
            <a:off x="1484375" y="2141153"/>
            <a:ext cx="7467601" cy="127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b="1"/>
            </a:pPr>
            <a:r>
              <a:t>Model and Dataset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Tested on two open-source LLMs: OPT and LLaMa-2.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Supported up to 13 billion parameters.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Used samples from the C4 dataset, with a default sequence length of 2048.</a:t>
            </a:r>
          </a:p>
        </p:txBody>
      </p:sp>
      <p:sp>
        <p:nvSpPr>
          <p:cNvPr id="546" name="文字方塊 8"/>
          <p:cNvSpPr txBox="1"/>
          <p:nvPr/>
        </p:nvSpPr>
        <p:spPr>
          <a:xfrm>
            <a:off x="1484375" y="3613897"/>
            <a:ext cx="6589777" cy="127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54000" indent="-381000" algn="just">
              <a:lnSpc>
                <a:spcPct val="150000"/>
              </a:lnSpc>
              <a:defRPr b="1"/>
            </a:pPr>
            <a:r>
              <a:t>Hardware Resources</a:t>
            </a:r>
            <a:endParaRPr>
              <a:solidFill>
                <a:srgbClr val="000000"/>
              </a:solidFill>
            </a:endParaRPr>
          </a:p>
          <a:p>
            <a:pPr indent="-31750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Memory: 124.5 GB.</a:t>
            </a:r>
            <a:endParaRPr>
              <a:solidFill>
                <a:srgbClr val="000000"/>
              </a:solidFill>
            </a:endParaRPr>
          </a:p>
          <a:p>
            <a:pPr indent="-31750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CPU: 12 cores of AMD EPYC 7413 (2.65 GHz, 128M L3 cache).</a:t>
            </a:r>
            <a:endParaRPr>
              <a:solidFill>
                <a:srgbClr val="000000"/>
              </a:solidFill>
            </a:endParaRPr>
          </a:p>
          <a:p>
            <a:pPr indent="-31750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</a:pPr>
            <a:r>
              <a:t>GPU: NVIDIA A100 SMX4 with 40 GB memory.</a:t>
            </a:r>
          </a:p>
        </p:txBody>
      </p:sp>
      <p:sp>
        <p:nvSpPr>
          <p:cNvPr id="547" name="文字方塊 9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335;p42"/>
          <p:cNvSpPr txBox="1"/>
          <p:nvPr/>
        </p:nvSpPr>
        <p:spPr>
          <a:xfrm>
            <a:off x="583843" y="417039"/>
            <a:ext cx="2935073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Experiments</a:t>
            </a:r>
          </a:p>
        </p:txBody>
      </p:sp>
      <p:sp>
        <p:nvSpPr>
          <p:cNvPr id="550" name="文字方塊 4"/>
          <p:cNvSpPr txBox="1"/>
          <p:nvPr/>
        </p:nvSpPr>
        <p:spPr>
          <a:xfrm>
            <a:off x="694942" y="1209532"/>
            <a:ext cx="5647947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900"/>
              </a:spcBef>
              <a:defRPr b="1" sz="1600"/>
            </a:pPr>
            <a:r>
              <a:t>Scaling Factor:</a:t>
            </a:r>
            <a:r>
              <a:rPr b="0"/>
              <a:t> Set to 2^16 for data and parameters.</a:t>
            </a:r>
          </a:p>
        </p:txBody>
      </p:sp>
      <p:sp>
        <p:nvSpPr>
          <p:cNvPr id="551" name="文字方塊 6"/>
          <p:cNvSpPr txBox="1"/>
          <p:nvPr/>
        </p:nvSpPr>
        <p:spPr>
          <a:xfrm>
            <a:off x="694942" y="1804130"/>
            <a:ext cx="4727451" cy="10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900"/>
              </a:spcBef>
              <a:defRPr b="1" sz="1600"/>
            </a:pPr>
            <a:r>
              <a:t>tLookups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-317500">
              <a:spcBef>
                <a:spcPts val="900"/>
              </a:spcBef>
              <a:buClr>
                <a:srgbClr val="17204E"/>
              </a:buClr>
              <a:buSzPct val="100000"/>
              <a:buChar char="●"/>
              <a:defRPr sz="1600"/>
            </a:pPr>
            <a:r>
              <a:t>5 segments (K=5), each size 2^16.</a:t>
            </a:r>
            <a:endParaRPr>
              <a:solidFill>
                <a:srgbClr val="000000"/>
              </a:solidFill>
            </a:endParaRPr>
          </a:p>
          <a:p>
            <a:pPr indent="-317500">
              <a:spcBef>
                <a:spcPts val="900"/>
              </a:spcBef>
              <a:buClr>
                <a:srgbClr val="17204E"/>
              </a:buClr>
              <a:buSzPct val="100000"/>
              <a:buChar char="●"/>
              <a:defRPr sz="1600"/>
            </a:pPr>
            <a:r>
              <a:t>Precision maintained at 2^-16.</a:t>
            </a:r>
          </a:p>
        </p:txBody>
      </p:sp>
      <p:sp>
        <p:nvSpPr>
          <p:cNvPr id="552" name="文字方塊 8"/>
          <p:cNvSpPr txBox="1"/>
          <p:nvPr/>
        </p:nvSpPr>
        <p:spPr>
          <a:xfrm>
            <a:off x="694942" y="3122000"/>
            <a:ext cx="5647947" cy="10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600"/>
            </a:pPr>
            <a:r>
              <a:t>Error Control</a:t>
            </a:r>
            <a:endParaRPr>
              <a:solidFill>
                <a:srgbClr val="000000"/>
              </a:solidFill>
            </a:endParaRPr>
          </a:p>
          <a:p>
            <a:pPr marL="158750" indent="-285750">
              <a:spcBef>
                <a:spcPts val="900"/>
              </a:spcBef>
              <a:buClr>
                <a:srgbClr val="17204E"/>
              </a:buClr>
              <a:buSzPct val="100000"/>
              <a:buChar char="●"/>
              <a:defRPr sz="1600"/>
            </a:pPr>
            <a:r>
              <a:t>Tolerable L1 error: 10^-2.</a:t>
            </a:r>
            <a:endParaRPr>
              <a:solidFill>
                <a:srgbClr val="000000"/>
              </a:solidFill>
            </a:endParaRPr>
          </a:p>
          <a:p>
            <a:pPr marL="158750" indent="-285750">
              <a:spcBef>
                <a:spcPts val="900"/>
              </a:spcBef>
              <a:buClr>
                <a:srgbClr val="17204E"/>
              </a:buClr>
              <a:buSzPct val="100000"/>
              <a:buChar char="●"/>
              <a:defRPr sz="1600"/>
            </a:pPr>
            <a:r>
              <a:t>Comparable to rounding errors in modern LLMs.</a:t>
            </a:r>
          </a:p>
        </p:txBody>
      </p:sp>
      <p:sp>
        <p:nvSpPr>
          <p:cNvPr id="553" name="文字方塊 9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文字方塊 2"/>
          <p:cNvSpPr txBox="1"/>
          <p:nvPr/>
        </p:nvSpPr>
        <p:spPr>
          <a:xfrm>
            <a:off x="364806" y="162252"/>
            <a:ext cx="756189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Proposed Solution: zkLLM</a:t>
            </a:r>
          </a:p>
        </p:txBody>
      </p:sp>
      <p:sp>
        <p:nvSpPr>
          <p:cNvPr id="217" name="文字方塊 3"/>
          <p:cNvSpPr txBox="1"/>
          <p:nvPr/>
        </p:nvSpPr>
        <p:spPr>
          <a:xfrm>
            <a:off x="364805" y="716250"/>
            <a:ext cx="6005516" cy="162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b="1" sz="1800"/>
            </a:pPr>
            <a:r>
              <a:t>Implementation Highlights</a:t>
            </a:r>
            <a:endParaRPr>
              <a:solidFill>
                <a:srgbClr val="000000"/>
              </a:solidFill>
            </a:endParaRPr>
          </a:p>
          <a:p>
            <a:pPr lvl="2"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Efficient CUDA implementation.</a:t>
            </a:r>
            <a:endParaRPr>
              <a:solidFill>
                <a:srgbClr val="000000"/>
              </a:solidFill>
            </a:endParaRPr>
          </a:p>
          <a:p>
            <a:pPr lvl="2"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Suitable for LLMs with up to 13 billion parameters.</a:t>
            </a:r>
            <a:endParaRPr>
              <a:solidFill>
                <a:srgbClr val="000000"/>
              </a:solidFill>
            </a:endParaRPr>
          </a:p>
          <a:p>
            <a:pPr lvl="2"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Performance:</a:t>
            </a:r>
          </a:p>
        </p:txBody>
      </p:sp>
      <p:sp>
        <p:nvSpPr>
          <p:cNvPr id="218" name="文字方塊 4"/>
          <p:cNvSpPr txBox="1"/>
          <p:nvPr/>
        </p:nvSpPr>
        <p:spPr>
          <a:xfrm>
            <a:off x="661986" y="2354748"/>
            <a:ext cx="3727134" cy="120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Proving times: 1-15 minutes.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Proof size: &lt;200 kB.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Verification time: 1-3 seconds.</a:t>
            </a:r>
          </a:p>
        </p:txBody>
      </p:sp>
      <p:sp>
        <p:nvSpPr>
          <p:cNvPr id="219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文字方塊 10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  <p:sp>
        <p:nvSpPr>
          <p:cNvPr id="556" name="Google Shape;335;p42"/>
          <p:cNvSpPr txBox="1"/>
          <p:nvPr/>
        </p:nvSpPr>
        <p:spPr>
          <a:xfrm>
            <a:off x="135014" y="160398"/>
            <a:ext cx="2935073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Experiments</a:t>
            </a:r>
          </a:p>
        </p:txBody>
      </p:sp>
      <p:pic>
        <p:nvPicPr>
          <p:cNvPr id="5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15" y="1388554"/>
            <a:ext cx="8873970" cy="2366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335;p42"/>
          <p:cNvSpPr txBox="1"/>
          <p:nvPr/>
        </p:nvSpPr>
        <p:spPr>
          <a:xfrm>
            <a:off x="1458178" y="-1"/>
            <a:ext cx="2935072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Experiments</a:t>
            </a:r>
          </a:p>
        </p:txBody>
      </p:sp>
      <p:sp>
        <p:nvSpPr>
          <p:cNvPr id="560" name="文字方塊 4"/>
          <p:cNvSpPr txBox="1"/>
          <p:nvPr/>
        </p:nvSpPr>
        <p:spPr>
          <a:xfrm>
            <a:off x="1519880" y="620916"/>
            <a:ext cx="7469662" cy="419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06400" indent="-609600" algn="just">
              <a:lnSpc>
                <a:spcPct val="200000"/>
              </a:lnSpc>
              <a:defRPr b="1"/>
            </a:pPr>
            <a:r>
              <a:t>Commit Efficiency</a:t>
            </a:r>
            <a:endParaRPr>
              <a:solidFill>
                <a:srgbClr val="000000"/>
              </a:solidFill>
            </a:endParaRPr>
          </a:p>
          <a:p>
            <a:pPr marL="406400" indent="-609600" algn="just">
              <a:lnSpc>
                <a:spcPct val="200000"/>
              </a:lnSpc>
            </a:pPr>
            <a:r>
              <a:t>The model commit is completed in 20 minutes, generating approximately 10MB of commitment data.</a:t>
            </a:r>
            <a:endParaRPr>
              <a:solidFill>
                <a:srgbClr val="000000"/>
              </a:solidFill>
            </a:endParaRPr>
          </a:p>
          <a:p>
            <a:pPr marL="406400" indent="-609600" algn="just">
              <a:lnSpc>
                <a:spcPct val="200000"/>
              </a:lnSpc>
              <a:defRPr b="1"/>
            </a:pPr>
            <a:r>
              <a:t>Inference Proof</a:t>
            </a:r>
            <a:endParaRPr>
              <a:solidFill>
                <a:srgbClr val="000000"/>
              </a:solidFill>
            </a:endParaRPr>
          </a:p>
          <a:p>
            <a:pPr marL="406400" indent="-609600" algn="just">
              <a:lnSpc>
                <a:spcPct val="200000"/>
              </a:lnSpc>
            </a:pPr>
            <a:r>
              <a:t>The correctness proof for the inference process is generated in less than 15 minutes.</a:t>
            </a:r>
            <a:endParaRPr>
              <a:solidFill>
                <a:srgbClr val="000000"/>
              </a:solidFill>
            </a:endParaRPr>
          </a:p>
          <a:p>
            <a:pPr marL="406400" indent="-609600" algn="just">
              <a:lnSpc>
                <a:spcPct val="200000"/>
              </a:lnSpc>
            </a:pPr>
            <a:r>
              <a:t>Memory Optimization: Memory consumption is controlled under 23.1GB, making it compatible with commonly used GPUs such as V100 and A100.</a:t>
            </a:r>
            <a:endParaRPr>
              <a:solidFill>
                <a:srgbClr val="000000"/>
              </a:solidFill>
            </a:endParaRPr>
          </a:p>
          <a:p>
            <a:pPr marL="406400" indent="-609600" algn="just">
              <a:lnSpc>
                <a:spcPct val="200000"/>
              </a:lnSpc>
              <a:defRPr b="1"/>
            </a:pPr>
            <a:r>
              <a:t>Perplexity Impact</a:t>
            </a:r>
            <a:endParaRPr>
              <a:solidFill>
                <a:srgbClr val="000000"/>
              </a:solidFill>
            </a:endParaRPr>
          </a:p>
          <a:p>
            <a:pPr marL="406400" indent="-609600" algn="just">
              <a:lnSpc>
                <a:spcPct val="200000"/>
              </a:lnSpc>
            </a:pPr>
            <a:r>
              <a:t>On the C4 dataset, quantization increases perplexity by under 0.01 for 13B models, ensuring high accuracy</a:t>
            </a:r>
            <a:r>
              <a:t>.</a:t>
            </a:r>
          </a:p>
        </p:txBody>
      </p:sp>
      <p:sp>
        <p:nvSpPr>
          <p:cNvPr id="561" name="文字方塊 5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335;p42"/>
          <p:cNvSpPr txBox="1"/>
          <p:nvPr/>
        </p:nvSpPr>
        <p:spPr>
          <a:xfrm>
            <a:off x="85010" y="61041"/>
            <a:ext cx="2935073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Experiments</a:t>
            </a:r>
          </a:p>
        </p:txBody>
      </p:sp>
      <p:pic>
        <p:nvPicPr>
          <p:cNvPr id="5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166" y="726599"/>
            <a:ext cx="5675236" cy="3690302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文字方塊 5"/>
          <p:cNvSpPr txBox="1"/>
          <p:nvPr/>
        </p:nvSpPr>
        <p:spPr>
          <a:xfrm>
            <a:off x="7496554" y="2850389"/>
            <a:ext cx="1479806" cy="739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200000"/>
              </a:lnSpc>
              <a:defRPr b="1">
                <a:solidFill>
                  <a:srgbClr val="FF0000"/>
                </a:solidFill>
              </a:defRPr>
            </a:pPr>
            <a:r>
              <a:t>10x</a:t>
            </a:r>
            <a:r>
              <a:rPr b="0">
                <a:solidFill>
                  <a:srgbClr val="17204E"/>
                </a:solidFill>
              </a:rPr>
              <a:t> larger sizes</a:t>
            </a:r>
            <a:br>
              <a:rPr b="0">
                <a:solidFill>
                  <a:srgbClr val="17204E"/>
                </a:solidFill>
              </a:rPr>
            </a:br>
            <a:r>
              <a:t>50x</a:t>
            </a:r>
            <a:r>
              <a:rPr b="0">
                <a:solidFill>
                  <a:srgbClr val="17204E"/>
                </a:solidFill>
              </a:rPr>
              <a:t> speedup</a:t>
            </a:r>
          </a:p>
        </p:txBody>
      </p:sp>
      <p:sp>
        <p:nvSpPr>
          <p:cNvPr id="566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283" t="4618" r="4350" b="14021"/>
          <a:stretch>
            <a:fillRect/>
          </a:stretch>
        </p:blipFill>
        <p:spPr>
          <a:xfrm>
            <a:off x="419864" y="1099946"/>
            <a:ext cx="8304271" cy="2943608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文字方塊 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李以謙</a:t>
            </a:r>
          </a:p>
        </p:txBody>
      </p:sp>
      <p:sp>
        <p:nvSpPr>
          <p:cNvPr id="570" name="Google Shape;335;p42"/>
          <p:cNvSpPr txBox="1"/>
          <p:nvPr/>
        </p:nvSpPr>
        <p:spPr>
          <a:xfrm>
            <a:off x="149020" y="75805"/>
            <a:ext cx="2935073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Experiments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335;p42"/>
          <p:cNvSpPr txBox="1"/>
          <p:nvPr/>
        </p:nvSpPr>
        <p:spPr>
          <a:xfrm>
            <a:off x="1538718" y="271847"/>
            <a:ext cx="2935072" cy="589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700"/>
            </a:lvl1pPr>
          </a:lstStyle>
          <a:p>
            <a:pPr/>
            <a:r>
              <a:t>Analysis</a:t>
            </a:r>
          </a:p>
        </p:txBody>
      </p:sp>
      <p:sp>
        <p:nvSpPr>
          <p:cNvPr id="573" name="文字方塊 4"/>
          <p:cNvSpPr txBox="1"/>
          <p:nvPr/>
        </p:nvSpPr>
        <p:spPr>
          <a:xfrm>
            <a:off x="1538718" y="762660"/>
            <a:ext cx="7098656" cy="3710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7156" indent="-187156">
              <a:lnSpc>
                <a:spcPct val="200000"/>
              </a:lnSpc>
              <a:buSzPct val="100000"/>
              <a:buAutoNum type="arabicPeriod" startAt="1"/>
              <a:defRPr sz="1600">
                <a:solidFill>
                  <a:schemeClr val="accent4">
                    <a:satOff val="-26242"/>
                    <a:lumOff val="-13215"/>
                  </a:schemeClr>
                </a:solidFill>
              </a:defRPr>
            </a:pPr>
            <a:r>
              <a:t> Error Analysis on zkAttn</a:t>
            </a:r>
            <a:br/>
            <a:r>
              <a:t>- Examine the error by zkAttn.</a:t>
            </a:r>
            <a:endParaRPr sz="2700">
              <a:latin typeface="Sora"/>
              <a:ea typeface="Sora"/>
              <a:cs typeface="Sora"/>
              <a:sym typeface="Sora"/>
            </a:endParaRPr>
          </a:p>
          <a:p>
            <a:pPr marL="187156" indent="-187156">
              <a:lnSpc>
                <a:spcPct val="200000"/>
              </a:lnSpc>
              <a:buSzPct val="100000"/>
              <a:buAutoNum type="arabicPeriod" startAt="1"/>
              <a:defRPr sz="1600">
                <a:solidFill>
                  <a:schemeClr val="accent4">
                    <a:satOff val="-26242"/>
                    <a:lumOff val="-13215"/>
                  </a:schemeClr>
                </a:solidFill>
              </a:defRPr>
            </a:pPr>
            <a:r>
              <a:t> Security &amp; Privacy Analysis</a:t>
            </a:r>
            <a:br/>
            <a:r>
              <a:t>- Facilitates the verifiable computation of lookup protocol across all non-arithmetic components.</a:t>
            </a:r>
            <a:endParaRPr sz="2700">
              <a:latin typeface="Sora"/>
              <a:ea typeface="Sora"/>
              <a:cs typeface="Sora"/>
              <a:sym typeface="Sora"/>
            </a:endParaRPr>
          </a:p>
          <a:p>
            <a:pPr lvl="6" marL="203200" indent="-203200">
              <a:lnSpc>
                <a:spcPct val="200000"/>
              </a:lnSpc>
              <a:defRPr sz="1600">
                <a:solidFill>
                  <a:schemeClr val="accent4">
                    <a:satOff val="-26242"/>
                    <a:lumOff val="-13215"/>
                  </a:schemeClr>
                </a:solidFill>
              </a:defRPr>
            </a:pPr>
            <a:r>
              <a:t>3. Overhead Analysis</a:t>
            </a:r>
            <a:br/>
            <a:r>
              <a:t> - Analyze the running times, memory, and communication </a:t>
            </a:r>
            <a:r>
              <a:t>costs</a:t>
            </a:r>
            <a:r>
              <a:t> of </a:t>
            </a:r>
            <a:r>
              <a:t>the </a:t>
            </a:r>
            <a:r>
              <a:t>prover and verifier.</a:t>
            </a:r>
          </a:p>
        </p:txBody>
      </p:sp>
      <p:sp>
        <p:nvSpPr>
          <p:cNvPr id="574" name="文字方塊 5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1. Error Analysis on zkAttn"/>
          <p:cNvSpPr txBox="1"/>
          <p:nvPr>
            <p:ph type="title"/>
          </p:nvPr>
        </p:nvSpPr>
        <p:spPr>
          <a:xfrm>
            <a:off x="878713" y="507490"/>
            <a:ext cx="4427295" cy="572701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7.1. Error Analysis on zkAttn</a:t>
            </a:r>
          </a:p>
        </p:txBody>
      </p:sp>
      <p:sp>
        <p:nvSpPr>
          <p:cNvPr id="577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sp>
        <p:nvSpPr>
          <p:cNvPr id="578" name="文字方塊 4"/>
          <p:cNvSpPr txBox="1"/>
          <p:nvPr/>
        </p:nvSpPr>
        <p:spPr>
          <a:xfrm>
            <a:off x="728109" y="1440602"/>
            <a:ext cx="7278624" cy="24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06400" indent="-609600" algn="just">
              <a:lnSpc>
                <a:spcPct val="200000"/>
              </a:lnSpc>
            </a:pPr>
            <a:r>
              <a:t>The errors of zkAttn are from 2 </a:t>
            </a:r>
            <a:r>
              <a:t>sources</a:t>
            </a:r>
            <a:r>
              <a:t>: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406400" indent="-609600" algn="just">
              <a:lnSpc>
                <a:spcPct val="200000"/>
              </a:lnSpc>
            </a:pPr>
            <a:endParaRPr>
              <a:latin typeface="Sora"/>
              <a:ea typeface="Sora"/>
              <a:cs typeface="Sora"/>
              <a:sym typeface="Sora"/>
            </a:endParaRPr>
          </a:p>
          <a:p>
            <a:pPr lvl="1" marL="695156" indent="-187156" algn="just">
              <a:lnSpc>
                <a:spcPct val="200000"/>
              </a:lnSpc>
              <a:buSzPct val="100000"/>
              <a:buAutoNum type="arabicPeriod" startAt="1"/>
            </a:pPr>
            <a:r>
              <a:t>The rounding of the shifting factor   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203200" indent="-203200" algn="just">
              <a:lnSpc>
                <a:spcPct val="200000"/>
              </a:lnSpc>
            </a:pPr>
            <a:endParaRPr>
              <a:latin typeface="Sora"/>
              <a:ea typeface="Sora"/>
              <a:cs typeface="Sora"/>
              <a:sym typeface="Sora"/>
            </a:endParaRPr>
          </a:p>
          <a:p>
            <a:pPr lvl="1" marL="695156" indent="-187156" algn="just">
              <a:lnSpc>
                <a:spcPct val="200000"/>
              </a:lnSpc>
              <a:buSzPct val="100000"/>
              <a:buAutoNum type="arabicPeriod" startAt="2"/>
            </a:pPr>
            <a:r>
              <a:t>The rounding of each segment encoded in lookup tables </a:t>
            </a:r>
            <a:br/>
          </a:p>
        </p:txBody>
      </p:sp>
      <p:pic>
        <p:nvPicPr>
          <p:cNvPr id="579" name="Screenshot 2024-12-25 at 7.54.06 AM.png" descr="Screenshot 2024-12-25 at 7.54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334" y="2083110"/>
            <a:ext cx="2336890" cy="693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Screenshot 2024-12-25 at 7.57.40 AM.png" descr="Screenshot 2024-12-25 at 7.57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1313" y="3499303"/>
            <a:ext cx="3625288" cy="530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1. Error Analysis on zkAttn"/>
          <p:cNvSpPr txBox="1"/>
          <p:nvPr>
            <p:ph type="title"/>
          </p:nvPr>
        </p:nvSpPr>
        <p:spPr>
          <a:xfrm>
            <a:off x="959302" y="382437"/>
            <a:ext cx="4539539" cy="572701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7.1. Error Analysis on zkAttn</a:t>
            </a:r>
          </a:p>
        </p:txBody>
      </p:sp>
      <p:sp>
        <p:nvSpPr>
          <p:cNvPr id="583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sp>
        <p:nvSpPr>
          <p:cNvPr id="584" name="文字方塊 4"/>
          <p:cNvSpPr txBox="1"/>
          <p:nvPr/>
        </p:nvSpPr>
        <p:spPr>
          <a:xfrm>
            <a:off x="721931" y="1696690"/>
            <a:ext cx="7278624" cy="225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3200" indent="-203200" algn="just">
              <a:lnSpc>
                <a:spcPct val="150000"/>
              </a:lnSpc>
            </a:pPr>
            <a:r>
              <a:t>The Lower Bound of Input and the Factorization: 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203200" indent="-203200" algn="just">
              <a:lnSpc>
                <a:spcPct val="150000"/>
              </a:lnSpc>
            </a:pPr>
            <a:r>
              <a:t>Total Numbers of Segments: 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203200" indent="-203200" algn="just">
              <a:lnSpc>
                <a:spcPct val="150000"/>
              </a:lnSpc>
            </a:pPr>
            <a:r>
              <a:t>Most Significant Segments: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203200" indent="-203200" algn="just">
              <a:lnSpc>
                <a:spcPct val="150000"/>
              </a:lnSpc>
            </a:pPr>
            <a:r>
              <a:t>Lease Significant Segments: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203200" indent="-203200" algn="just">
              <a:lnSpc>
                <a:spcPct val="150000"/>
              </a:lnSpc>
            </a:pPr>
            <a:r>
              <a:t>Scaling Factor of Input, Output, Each Segment: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203200" indent="-203200" algn="just">
              <a:lnSpc>
                <a:spcPct val="150000"/>
              </a:lnSpc>
            </a:pPr>
            <a:r>
              <a:t>Dimension Parameter of the Input:  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203200" indent="-203200" algn="just">
              <a:lnSpc>
                <a:spcPct val="150000"/>
              </a:lnSpc>
            </a:pPr>
            <a:r>
              <a:t>Tolerable Error in Row-wise Normalization: </a:t>
            </a:r>
          </a:p>
        </p:txBody>
      </p:sp>
      <p:pic>
        <p:nvPicPr>
          <p:cNvPr id="585" name="Screenshot 2024-12-25 at 8.02.36 AM.png" descr="Screenshot 2024-12-25 at 8.02.36 AM.png"/>
          <p:cNvPicPr>
            <a:picLocks noChangeAspect="1"/>
          </p:cNvPicPr>
          <p:nvPr/>
        </p:nvPicPr>
        <p:blipFill>
          <a:blip r:embed="rId2">
            <a:extLst/>
          </a:blip>
          <a:srcRect l="0" t="5679" r="0" b="0"/>
          <a:stretch>
            <a:fillRect/>
          </a:stretch>
        </p:blipFill>
        <p:spPr>
          <a:xfrm>
            <a:off x="408586" y="1032433"/>
            <a:ext cx="8521701" cy="58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Screenshot 2024-12-25 at 8.09.41 AM.png" descr="Screenshot 2024-12-25 at 8.09.4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9837" y="1696979"/>
            <a:ext cx="1227223" cy="345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Screenshot 2024-12-25 at 8.10.44 AM.png" descr="Screenshot 2024-12-25 at 8.10.4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00547" y="2050765"/>
            <a:ext cx="257050" cy="292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Screenshot 2024-12-25 at 8.10.50 AM.png" descr="Screenshot 2024-12-25 at 8.10.50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21121" y="2701259"/>
            <a:ext cx="215902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creenshot 2024-12-25 at 8.10.56 AM.png" descr="Screenshot 2024-12-25 at 8.10.56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89371" y="2438821"/>
            <a:ext cx="279402" cy="25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Screenshot 2024-12-25 at 8.12.00 AM.png" descr="Screenshot 2024-12-25 at 8.12.00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75771" y="2981902"/>
            <a:ext cx="1574868" cy="369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Screenshot 2024-12-25 at 8.12.30 AM.png" descr="Screenshot 2024-12-25 at 8.12.30 A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40270" y="3334444"/>
            <a:ext cx="736602" cy="292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Screenshot 2024-12-25 at 8.13.00 AM.png" descr="Screenshot 2024-12-25 at 8.13.00 A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10962" y="3679349"/>
            <a:ext cx="228602" cy="279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Screenshot 2024-12-25 at 8.23.05 AM.png" descr="Screenshot 2024-12-25 at 8.23.05 AM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38061" y="4011553"/>
            <a:ext cx="4667878" cy="1048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1. Error Analysis on zkAttn"/>
          <p:cNvSpPr txBox="1"/>
          <p:nvPr>
            <p:ph type="title"/>
          </p:nvPr>
        </p:nvSpPr>
        <p:spPr>
          <a:xfrm>
            <a:off x="959302" y="448825"/>
            <a:ext cx="5478821" cy="572702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7.1. Error Analysis on zkAttn</a:t>
            </a:r>
          </a:p>
        </p:txBody>
      </p:sp>
      <p:sp>
        <p:nvSpPr>
          <p:cNvPr id="596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pic>
        <p:nvPicPr>
          <p:cNvPr id="597" name="Screenshot 2024-12-25 at 6.55.32 AM.png" descr="Screenshot 2024-12-25 at 6.55.3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350" y="1021526"/>
            <a:ext cx="7611468" cy="2430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Screenshot 2024-12-25 at 8.41.20 AM.png" descr="Screenshot 2024-12-25 at 8.41.2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2945" y="3676460"/>
            <a:ext cx="5521394" cy="1376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1. Error Analysis on zkAttn"/>
          <p:cNvSpPr txBox="1"/>
          <p:nvPr>
            <p:ph type="title"/>
          </p:nvPr>
        </p:nvSpPr>
        <p:spPr>
          <a:xfrm>
            <a:off x="764868" y="430817"/>
            <a:ext cx="4460275" cy="572702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7.1. Error Analysis on zkAttn</a:t>
            </a:r>
          </a:p>
        </p:txBody>
      </p:sp>
      <p:sp>
        <p:nvSpPr>
          <p:cNvPr id="601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pic>
        <p:nvPicPr>
          <p:cNvPr id="602" name="Screenshot 2024-12-25 at 6.56.01 AM.png" descr="Screenshot 2024-12-25 at 6.56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880" y="1571107"/>
            <a:ext cx="8285207" cy="2194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1. Error Analysis on zkAttn"/>
          <p:cNvSpPr txBox="1"/>
          <p:nvPr>
            <p:ph type="title"/>
          </p:nvPr>
        </p:nvSpPr>
        <p:spPr>
          <a:xfrm>
            <a:off x="959302" y="486423"/>
            <a:ext cx="4406434" cy="572702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7.1. Error Analysis on zkAttn</a:t>
            </a:r>
          </a:p>
        </p:txBody>
      </p:sp>
      <p:sp>
        <p:nvSpPr>
          <p:cNvPr id="605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pic>
        <p:nvPicPr>
          <p:cNvPr id="606" name="Screenshot 2024-12-25 at 6.56.21 AM.png" descr="Screenshot 2024-12-25 at 6.56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469" y="1377013"/>
            <a:ext cx="7881061" cy="3096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文字方塊 2"/>
          <p:cNvSpPr txBox="1"/>
          <p:nvPr/>
        </p:nvSpPr>
        <p:spPr>
          <a:xfrm>
            <a:off x="364806" y="162252"/>
            <a:ext cx="7561899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Key Technical Contributions</a:t>
            </a:r>
          </a:p>
        </p:txBody>
      </p:sp>
      <p:sp>
        <p:nvSpPr>
          <p:cNvPr id="222" name="文字方塊 3"/>
          <p:cNvSpPr txBox="1"/>
          <p:nvPr/>
        </p:nvSpPr>
        <p:spPr>
          <a:xfrm>
            <a:off x="593264" y="681296"/>
            <a:ext cx="7957471" cy="372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150000"/>
              </a:lnSpc>
              <a:defRPr b="1" sz="1800"/>
            </a:pPr>
            <a:r>
              <a:t>Handling Non-Arithmetic Operations</a:t>
            </a:r>
            <a:endParaRPr>
              <a:solidFill>
                <a:srgbClr val="000000"/>
              </a:solidFill>
            </a:endParaRPr>
          </a:p>
          <a:p>
            <a:pPr lvl="3"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Addresses challenges with activation functions like GELU and SwiGLU.</a:t>
            </a:r>
            <a:endParaRPr>
              <a:solidFill>
                <a:srgbClr val="000000"/>
              </a:solidFill>
            </a:endParaRPr>
          </a:p>
          <a:p>
            <a:pPr lvl="3"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Utilizes lookup arguments for efficient verification.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b="1" sz="1800"/>
            </a:pPr>
            <a:r>
              <a:t>Refined Attention Mechanism Verification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Tackles challenges of multivariate Softmax functions in LLMs.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Tailored approach for layers where Softmax is extensively used.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 b="1" sz="1800"/>
            </a:pPr>
            <a:r>
              <a:t>Parallel Computing Optimization: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High-level parallelization using GPU resources to minimize runtime and memory usage.</a:t>
            </a:r>
          </a:p>
        </p:txBody>
      </p:sp>
      <p:sp>
        <p:nvSpPr>
          <p:cNvPr id="223" name="文字方塊 1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1. Error Analysis on zkAttn"/>
          <p:cNvSpPr txBox="1"/>
          <p:nvPr>
            <p:ph type="title"/>
          </p:nvPr>
        </p:nvSpPr>
        <p:spPr>
          <a:xfrm>
            <a:off x="651585" y="537972"/>
            <a:ext cx="4720515" cy="572702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7.1. Error Analysis on zkAttn</a:t>
            </a:r>
          </a:p>
        </p:txBody>
      </p:sp>
      <p:sp>
        <p:nvSpPr>
          <p:cNvPr id="609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pic>
        <p:nvPicPr>
          <p:cNvPr id="610" name="Screenshot 2024-12-25 at 8.54.01 AM.png" descr="Screenshot 2024-12-25 at 8.54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810" y="1746249"/>
            <a:ext cx="4203702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Screenshot 2024-12-25 at 8.55.34 AM.png" descr="Screenshot 2024-12-25 at 8.55.3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490" y="1286080"/>
            <a:ext cx="4203702" cy="128567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文字方塊 4"/>
          <p:cNvSpPr txBox="1"/>
          <p:nvPr/>
        </p:nvSpPr>
        <p:spPr>
          <a:xfrm>
            <a:off x="272491" y="2638253"/>
            <a:ext cx="8599022" cy="160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3200" indent="-203200" algn="just">
              <a:lnSpc>
                <a:spcPct val="200000"/>
              </a:lnSpc>
              <a:defRPr b="1"/>
            </a:pPr>
            <a:r>
              <a:t>Conclusion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187156" indent="-187156" algn="just">
              <a:lnSpc>
                <a:spcPct val="200000"/>
              </a:lnSpc>
              <a:buSzPct val="100000"/>
              <a:buAutoNum type="arabicPeriod" startAt="1"/>
            </a:pPr>
            <a:r>
              <a:t>Minimizing                      and         can reduce error.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187156" indent="-187156" algn="just">
              <a:lnSpc>
                <a:spcPct val="200000"/>
              </a:lnSpc>
              <a:buSzPct val="100000"/>
              <a:buAutoNum type="arabicPeriod" startAt="1"/>
            </a:pPr>
            <a:r>
              <a:rPr>
                <a:latin typeface="Sora"/>
                <a:ea typeface="Sora"/>
                <a:cs typeface="Sora"/>
                <a:sym typeface="Sora"/>
              </a:rPr>
              <a:t>           </a:t>
            </a:r>
            <a:r>
              <a:t> has no dependence on the segmentation except         and 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187156" indent="-187156" algn="just">
              <a:lnSpc>
                <a:spcPct val="200000"/>
              </a:lnSpc>
              <a:buSzPct val="100000"/>
              <a:buAutoNum type="arabicPeriod" startAt="1"/>
            </a:pPr>
            <a:r>
              <a:rPr>
                <a:latin typeface="Sora"/>
                <a:ea typeface="Sora"/>
                <a:cs typeface="Sora"/>
                <a:sym typeface="Sora"/>
              </a:rPr>
              <a:t>             </a:t>
            </a:r>
            <a:r>
              <a:t>defines the tolerable error row-wise sum upon checking the normalization and it must be in </a:t>
            </a:r>
          </a:p>
        </p:txBody>
      </p:sp>
      <p:pic>
        <p:nvPicPr>
          <p:cNvPr id="613" name="Screenshot 2024-12-25 at 3.08.57 PM.png" descr="Screenshot 2024-12-25 at 3.08.5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4254" y="3116376"/>
            <a:ext cx="913584" cy="196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Screenshot 2024-12-25 at 3.09.12 PM.png" descr="Screenshot 2024-12-25 at 3.09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88106" y="3529988"/>
            <a:ext cx="698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Screenshot 2024-12-25 at 3.10.24 PM.png" descr="Screenshot 2024-12-25 at 3.10.2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35892" y="3510938"/>
            <a:ext cx="342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Screenshot 2024-12-25 at 3.10.24 PM.png" descr="Screenshot 2024-12-25 at 3.10.2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59983" y="3055861"/>
            <a:ext cx="342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Screenshot 2024-12-25 at 3.11.50 PM.png" descr="Screenshot 2024-12-25 at 3.11.50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9241" y="3886794"/>
            <a:ext cx="5588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Screenshot 2024-12-25 at 3.12.10 PM.png" descr="Screenshot 2024-12-25 at 3.12.10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34937" y="4304383"/>
            <a:ext cx="28321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Screenshot 2024-12-25 at 3.11.50 PM.png" descr="Screenshot 2024-12-25 at 3.11.50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9241" y="3498238"/>
            <a:ext cx="558801" cy="34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7.2 Security &amp; Privacy Analysis"/>
          <p:cNvSpPr txBox="1"/>
          <p:nvPr>
            <p:ph type="title"/>
          </p:nvPr>
        </p:nvSpPr>
        <p:spPr>
          <a:xfrm>
            <a:off x="502510" y="578813"/>
            <a:ext cx="6259948" cy="572702"/>
          </a:xfrm>
          <a:prstGeom prst="rect">
            <a:avLst/>
          </a:prstGeom>
        </p:spPr>
        <p:txBody>
          <a:bodyPr/>
          <a:lstStyle>
            <a:lvl1pPr algn="just" defTabSz="850391">
              <a:defRPr b="1" sz="2511"/>
            </a:lvl1pPr>
          </a:lstStyle>
          <a:p>
            <a:pPr/>
            <a:r>
              <a:t>7.2 Security &amp; Privacy Analysis </a:t>
            </a:r>
          </a:p>
        </p:txBody>
      </p:sp>
      <p:sp>
        <p:nvSpPr>
          <p:cNvPr id="622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sp>
        <p:nvSpPr>
          <p:cNvPr id="623" name="文字方塊 4"/>
          <p:cNvSpPr txBox="1"/>
          <p:nvPr/>
        </p:nvSpPr>
        <p:spPr>
          <a:xfrm>
            <a:off x="345476" y="1372337"/>
            <a:ext cx="4100128" cy="203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3200" indent="-203200" algn="just">
              <a:lnSpc>
                <a:spcPct val="200000"/>
              </a:lnSpc>
              <a:defRPr b="1"/>
            </a:pPr>
            <a:r>
              <a:t>pp: Public Parameter</a:t>
            </a:r>
          </a:p>
          <a:p>
            <a:pPr marL="203200" indent="-203200" algn="just">
              <a:lnSpc>
                <a:spcPct val="200000"/>
              </a:lnSpc>
              <a:defRPr b="1"/>
            </a:pPr>
            <a:r>
              <a:t>W: Private Parameter</a:t>
            </a:r>
          </a:p>
          <a:p>
            <a:pPr marL="203200" indent="-203200" algn="just">
              <a:lnSpc>
                <a:spcPct val="200000"/>
              </a:lnSpc>
              <a:defRPr b="1"/>
            </a:pPr>
            <a:r>
              <a:t>com:  Commitment of Encryption, [W]</a:t>
            </a:r>
          </a:p>
          <a:p>
            <a:pPr marL="203200" indent="-203200" algn="just">
              <a:lnSpc>
                <a:spcPct val="200000"/>
              </a:lnSpc>
              <a:defRPr b="1"/>
            </a:pPr>
            <a:r>
              <a:t>X: Query</a:t>
            </a:r>
          </a:p>
          <a:p>
            <a:pPr marL="203200" indent="-203200" algn="just">
              <a:lnSpc>
                <a:spcPct val="200000"/>
              </a:lnSpc>
              <a:defRPr b="1"/>
            </a:pPr>
            <a:r>
              <a:t>A: Adversary</a:t>
            </a:r>
          </a:p>
        </p:txBody>
      </p:sp>
      <p:pic>
        <p:nvPicPr>
          <p:cNvPr id="624" name="Screenshot 2024-12-25 at 3.29.52 PM.png" descr="Screenshot 2024-12-25 at 3.29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9457" y="1065450"/>
            <a:ext cx="3712806" cy="248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Screenshot 2024-12-25 at 3.30.09 PM.png" descr="Screenshot 2024-12-25 at 3.30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6064" y="3695098"/>
            <a:ext cx="4021409" cy="689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7.3 Overhead Analysis"/>
          <p:cNvSpPr txBox="1"/>
          <p:nvPr>
            <p:ph type="title"/>
          </p:nvPr>
        </p:nvSpPr>
        <p:spPr>
          <a:xfrm>
            <a:off x="562184" y="528439"/>
            <a:ext cx="3435798" cy="572702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7.3 Overhead Analysis </a:t>
            </a:r>
          </a:p>
        </p:txBody>
      </p:sp>
      <p:sp>
        <p:nvSpPr>
          <p:cNvPr id="628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sp>
        <p:nvSpPr>
          <p:cNvPr id="629" name="文字方塊 4"/>
          <p:cNvSpPr txBox="1"/>
          <p:nvPr/>
        </p:nvSpPr>
        <p:spPr>
          <a:xfrm>
            <a:off x="734093" y="1122680"/>
            <a:ext cx="7278625" cy="28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7157" indent="-187157" algn="just">
              <a:lnSpc>
                <a:spcPct val="200000"/>
              </a:lnSpc>
              <a:buSzPct val="100000"/>
              <a:buAutoNum type="arabicPeriod" startAt="1"/>
              <a:defRPr b="1" sz="1100"/>
            </a:pPr>
            <a:r>
              <a:t>tlookup overhead </a:t>
            </a:r>
            <a:br/>
            <a:r>
              <a:t>- N = O(D), </a:t>
            </a:r>
            <a:br/>
            <a:r>
              <a:t>  N: total size of tensor</a:t>
            </a:r>
            <a:br/>
            <a:r>
              <a:t>  D: dimensions of the tensor</a:t>
            </a:r>
          </a:p>
          <a:p>
            <a:pPr lvl="1" marL="203200" indent="25400" algn="just">
              <a:lnSpc>
                <a:spcPct val="200000"/>
              </a:lnSpc>
              <a:defRPr b="1" sz="1100"/>
            </a:pPr>
            <a:r>
              <a:t>Committing + Proving Commitment + SumCheck Protocols: O(D)</a:t>
            </a:r>
          </a:p>
          <a:p>
            <a:pPr lvl="1" marL="203200" indent="25400" algn="just">
              <a:lnSpc>
                <a:spcPct val="200000"/>
              </a:lnSpc>
              <a:defRPr b="1" sz="1100"/>
            </a:pPr>
            <a:r>
              <a:t>Memory Requirement: O(D)</a:t>
            </a:r>
          </a:p>
          <a:p>
            <a:pPr lvl="1" marL="203200" indent="25400" algn="just">
              <a:lnSpc>
                <a:spcPct val="200000"/>
              </a:lnSpc>
              <a:defRPr b="1" sz="1100"/>
            </a:pPr>
            <a:r>
              <a:t>Committing: O(D^1/2)</a:t>
            </a:r>
          </a:p>
          <a:p>
            <a:pPr lvl="1" marL="203200" indent="25400" algn="just">
              <a:lnSpc>
                <a:spcPct val="200000"/>
              </a:lnSpc>
              <a:defRPr b="1" sz="1100"/>
            </a:pPr>
            <a:r>
              <a:t>Proving: O(logD)</a:t>
            </a:r>
          </a:p>
          <a:p>
            <a:pPr lvl="1" marL="203200" indent="25400" algn="just">
              <a:lnSpc>
                <a:spcPct val="200000"/>
              </a:lnSpc>
              <a:defRPr b="1" sz="1100"/>
            </a:pPr>
            <a:r>
              <a:t>SumCheck: O(logD)</a:t>
            </a:r>
          </a:p>
        </p:txBody>
      </p:sp>
      <p:pic>
        <p:nvPicPr>
          <p:cNvPr id="630" name="Screenshot 2024-12-25 at 3.48.35 PM.png" descr="Screenshot 2024-12-25 at 3.48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4898" y="3840753"/>
            <a:ext cx="5430034" cy="1078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Screenshot 2024-12-25 at 4.21.56 PM.png" descr="Screenshot 2024-12-25 at 4.21.5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4787" y="2448794"/>
            <a:ext cx="446285" cy="245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Screenshot 2024-12-25 at 4.21.56 PM.png" descr="Screenshot 2024-12-25 at 4.21.5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2784" y="2791658"/>
            <a:ext cx="446285" cy="245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Screenshot 2024-12-25 at 4.22.04 PM.png" descr="Screenshot 2024-12-25 at 4.22.0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5156" y="3109683"/>
            <a:ext cx="573795" cy="245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Screenshot 2024-12-25 at 4.22.09 PM.png" descr="Screenshot 2024-12-25 at 4.22.09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5896" y="3451000"/>
            <a:ext cx="686857" cy="245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Screenshot 2024-12-25 at 4.22.09 PM.png" descr="Screenshot 2024-12-25 at 4.22.09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8625" y="3792317"/>
            <a:ext cx="686857" cy="245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7.3 Overhead Analysis"/>
          <p:cNvSpPr txBox="1"/>
          <p:nvPr>
            <p:ph type="title"/>
          </p:nvPr>
        </p:nvSpPr>
        <p:spPr>
          <a:xfrm>
            <a:off x="562184" y="528439"/>
            <a:ext cx="3435798" cy="572702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7.3 Overhead Analysis </a:t>
            </a:r>
          </a:p>
        </p:txBody>
      </p:sp>
      <p:sp>
        <p:nvSpPr>
          <p:cNvPr id="638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sp>
        <p:nvSpPr>
          <p:cNvPr id="639" name="文字方塊 4"/>
          <p:cNvSpPr txBox="1"/>
          <p:nvPr/>
        </p:nvSpPr>
        <p:spPr>
          <a:xfrm>
            <a:off x="518229" y="1395515"/>
            <a:ext cx="7557865" cy="332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3200" indent="-203200" algn="just">
              <a:lnSpc>
                <a:spcPct val="200000"/>
              </a:lnSpc>
              <a:defRPr b="1"/>
            </a:pPr>
            <a:r>
              <a:t>2. zkAttn overhead </a:t>
            </a:r>
          </a:p>
          <a:p>
            <a:pPr lvl="1" marL="521368" indent="-140368" algn="just">
              <a:lnSpc>
                <a:spcPct val="200000"/>
              </a:lnSpc>
              <a:buSzPct val="100000"/>
              <a:buChar char="-"/>
              <a:defRPr b="1"/>
            </a:pPr>
            <a:r>
              <a:t>K: the numbers of input segment</a:t>
            </a:r>
          </a:p>
          <a:p>
            <a:pPr lvl="1" marL="521368" indent="-140368" algn="just">
              <a:lnSpc>
                <a:spcPct val="200000"/>
              </a:lnSpc>
              <a:buSzPct val="100000"/>
              <a:buChar char="-"/>
              <a:defRPr b="1"/>
            </a:pPr>
            <a:r>
              <a:t>m * n: the rows * columns of input segment</a:t>
            </a:r>
          </a:p>
          <a:p>
            <a:pPr marL="203200" indent="-203200" algn="just">
              <a:lnSpc>
                <a:spcPct val="200000"/>
              </a:lnSpc>
              <a:defRPr b="1"/>
            </a:pPr>
            <a:r>
              <a:t>Prover Overhead:</a:t>
            </a:r>
          </a:p>
          <a:p>
            <a:pPr marL="203200" indent="-203200" algn="just">
              <a:lnSpc>
                <a:spcPct val="200000"/>
              </a:lnSpc>
              <a:defRPr b="1"/>
            </a:pPr>
            <a:r>
              <a:t>Verifier &amp; Communication Overhead:</a:t>
            </a:r>
          </a:p>
          <a:p>
            <a:pPr marL="203200" indent="-203200" algn="just">
              <a:lnSpc>
                <a:spcPct val="200000"/>
              </a:lnSpc>
              <a:defRPr b="1"/>
            </a:pPr>
            <a:r>
              <a:t>Which is better than bit-decomposition method:</a:t>
            </a:r>
          </a:p>
          <a:p>
            <a:pPr marL="203200" indent="-203200" algn="just">
              <a:lnSpc>
                <a:spcPct val="200000"/>
              </a:lnSpc>
              <a:defRPr b="1"/>
            </a:pPr>
            <a:r>
              <a:t>The Time Reduction is:</a:t>
            </a:r>
          </a:p>
        </p:txBody>
      </p:sp>
      <p:pic>
        <p:nvPicPr>
          <p:cNvPr id="640" name="Screenshot 2024-12-25 at 3.48.35 PM.png" descr="Screenshot 2024-12-25 at 3.48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8846" y="1155405"/>
            <a:ext cx="4984160" cy="989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Screenshot 2024-12-25 at 4.22.21 PM.png" descr="Screenshot 2024-12-25 at 4.22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2558" y="2692939"/>
            <a:ext cx="9906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Screenshot 2024-12-25 at 4.22.28 PM.png" descr="Screenshot 2024-12-25 at 4.22.2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5661" y="3094464"/>
            <a:ext cx="11430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Screenshot 2024-12-25 at 4.22.43 PM.png" descr="Screenshot 2024-12-25 at 4.22.4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31596" y="3538658"/>
            <a:ext cx="15113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Screenshot 2024-12-25 at 4.22.49 PM.png" descr="Screenshot 2024-12-25 at 4.22.49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0526" y="3911222"/>
            <a:ext cx="1155701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7.3 Overhead Analysis"/>
          <p:cNvSpPr txBox="1"/>
          <p:nvPr>
            <p:ph type="title"/>
          </p:nvPr>
        </p:nvSpPr>
        <p:spPr>
          <a:xfrm>
            <a:off x="562184" y="528439"/>
            <a:ext cx="3435798" cy="572702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7.3 Overhead Analysis </a:t>
            </a:r>
          </a:p>
        </p:txBody>
      </p:sp>
      <p:sp>
        <p:nvSpPr>
          <p:cNvPr id="647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sp>
        <p:nvSpPr>
          <p:cNvPr id="648" name="文字方塊 4"/>
          <p:cNvSpPr txBox="1"/>
          <p:nvPr/>
        </p:nvSpPr>
        <p:spPr>
          <a:xfrm>
            <a:off x="673651" y="1335073"/>
            <a:ext cx="7278625" cy="332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3200" indent="-203200" algn="just">
              <a:lnSpc>
                <a:spcPct val="200000"/>
              </a:lnSpc>
              <a:defRPr b="1"/>
            </a:pPr>
            <a:r>
              <a:t>3. Overall overhead (zkLLM overhead)</a:t>
            </a:r>
          </a:p>
          <a:p>
            <a:pPr marL="203200" indent="-203200" algn="just">
              <a:lnSpc>
                <a:spcPct val="200000"/>
              </a:lnSpc>
              <a:defRPr b="1"/>
            </a:pPr>
            <a:r>
              <a:t>Prover Overhead: </a:t>
            </a:r>
          </a:p>
          <a:p>
            <a:pPr lvl="1" marL="203200" indent="-203200" algn="just">
              <a:lnSpc>
                <a:spcPct val="200000"/>
              </a:lnSpc>
              <a:defRPr b="1"/>
            </a:pPr>
            <a:r>
              <a:t>Verifier Overhead:</a:t>
            </a:r>
          </a:p>
          <a:p>
            <a:pPr lvl="1" marL="203200" indent="-203200" algn="just">
              <a:lnSpc>
                <a:spcPct val="200000"/>
              </a:lnSpc>
              <a:defRPr b="1"/>
            </a:pPr>
            <a:r>
              <a:t>Communication Overhead:</a:t>
            </a:r>
          </a:p>
          <a:p>
            <a:pPr lvl="3" marL="203200" indent="-203200" algn="just">
              <a:lnSpc>
                <a:spcPct val="200000"/>
              </a:lnSpc>
              <a:defRPr b="1"/>
            </a:pPr>
            <a:r>
              <a:t>            Unlike univariate polynomial-based ZKP system that must be serialized, the use of sum check protocols over multilinear extensions allows highly parallelized proof generation, thereby enabling efficient proof generation.</a:t>
            </a:r>
          </a:p>
        </p:txBody>
      </p:sp>
      <p:pic>
        <p:nvPicPr>
          <p:cNvPr id="649" name="Screenshot 2024-12-25 at 3.48.35 PM.png" descr="Screenshot 2024-12-25 at 3.48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599" y="861830"/>
            <a:ext cx="5177118" cy="1028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Screenshot 2024-12-25 at 4.23.01 PM.png" descr="Screenshot 2024-12-25 at 4.23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0176" y="1756341"/>
            <a:ext cx="9144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Screenshot 2024-12-25 at 4.23.18 PM.png" descr="Screenshot 2024-12-25 at 4.23.1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2962" y="2601423"/>
            <a:ext cx="9779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Screenshot 2024-12-25 at 4.23.24 PM.png" descr="Screenshot 2024-12-25 at 4.23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20322" y="2214818"/>
            <a:ext cx="1066801" cy="36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7.3 Overhead Analysis"/>
          <p:cNvSpPr txBox="1"/>
          <p:nvPr>
            <p:ph type="title"/>
          </p:nvPr>
        </p:nvSpPr>
        <p:spPr>
          <a:xfrm>
            <a:off x="562184" y="528439"/>
            <a:ext cx="3435798" cy="572702"/>
          </a:xfrm>
          <a:prstGeom prst="rect">
            <a:avLst/>
          </a:prstGeom>
        </p:spPr>
        <p:txBody>
          <a:bodyPr/>
          <a:lstStyle>
            <a:lvl1pPr algn="just">
              <a:defRPr b="1" sz="2400"/>
            </a:lvl1pPr>
          </a:lstStyle>
          <a:p>
            <a:pPr/>
            <a:r>
              <a:t>7.3 Overhead Analysis </a:t>
            </a:r>
          </a:p>
        </p:txBody>
      </p:sp>
      <p:sp>
        <p:nvSpPr>
          <p:cNvPr id="655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王煥昇</a:t>
            </a:r>
          </a:p>
        </p:txBody>
      </p:sp>
      <p:sp>
        <p:nvSpPr>
          <p:cNvPr id="656" name="文字方塊 4"/>
          <p:cNvSpPr txBox="1"/>
          <p:nvPr/>
        </p:nvSpPr>
        <p:spPr>
          <a:xfrm>
            <a:off x="932688" y="1939492"/>
            <a:ext cx="7278624" cy="28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3200" indent="-203200" algn="just">
              <a:lnSpc>
                <a:spcPct val="200000"/>
              </a:lnSpc>
              <a:defRPr b="1"/>
            </a:pPr>
            <a:r>
              <a:t>Conclusion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187156" indent="-187156" algn="just">
              <a:lnSpc>
                <a:spcPct val="200000"/>
              </a:lnSpc>
              <a:buSzPct val="100000"/>
              <a:buAutoNum type="arabicPeriod" startAt="1"/>
            </a:pPr>
            <a:r>
              <a:t>zkLLM achieves significant efficiency improvements for both </a:t>
            </a:r>
            <a:r>
              <a:rPr b="1"/>
              <a:t>prover</a:t>
            </a:r>
            <a:r>
              <a:t> and </a:t>
            </a:r>
            <a:r>
              <a:rPr b="1"/>
              <a:t>verifier</a:t>
            </a:r>
            <a:r>
              <a:t> compared to traditional methods.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187156" indent="-187156" algn="just">
              <a:lnSpc>
                <a:spcPct val="200000"/>
              </a:lnSpc>
              <a:buSzPct val="100000"/>
              <a:buAutoNum type="arabicPeriod" startAt="1"/>
            </a:pPr>
            <a:r>
              <a:t>zkAttn reduces overhead compared to bit-decomposition, particularly in large-scale inputs, making it more practical for real-world applications like LLM inference.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marL="187156" indent="-187156" algn="just">
              <a:lnSpc>
                <a:spcPct val="200000"/>
              </a:lnSpc>
              <a:buSzPct val="100000"/>
              <a:buAutoNum type="arabicPeriod" startAt="1"/>
            </a:pPr>
            <a:r>
              <a:t>The overall system is designed to exploit parallelism, repetitive structures, and batching to minimize costs, especially for large L-layer models.</a:t>
            </a:r>
          </a:p>
        </p:txBody>
      </p:sp>
      <p:pic>
        <p:nvPicPr>
          <p:cNvPr id="657" name="Screenshot 2024-12-25 at 3.48.35 PM.png" descr="Screenshot 2024-12-25 at 3.48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258" y="1069059"/>
            <a:ext cx="5430034" cy="1078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文字方塊 2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  <p:sp>
        <p:nvSpPr>
          <p:cNvPr id="660" name="Google Shape;335;p42"/>
          <p:cNvSpPr txBox="1"/>
          <p:nvPr/>
        </p:nvSpPr>
        <p:spPr>
          <a:xfrm>
            <a:off x="763694" y="401791"/>
            <a:ext cx="2935073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400"/>
            </a:lvl1pPr>
          </a:lstStyle>
          <a:p>
            <a:pPr/>
            <a:r>
              <a:t>Conclusion</a:t>
            </a:r>
          </a:p>
        </p:txBody>
      </p:sp>
      <p:sp>
        <p:nvSpPr>
          <p:cNvPr id="661" name="文字方塊 5"/>
          <p:cNvSpPr txBox="1"/>
          <p:nvPr/>
        </p:nvSpPr>
        <p:spPr>
          <a:xfrm>
            <a:off x="473505" y="856928"/>
            <a:ext cx="8196989" cy="372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200000"/>
              </a:lnSpc>
              <a:defRPr b="1" sz="1800"/>
            </a:pPr>
            <a:r>
              <a:t>Innovative Solution</a:t>
            </a:r>
            <a:endParaRPr>
              <a:solidFill>
                <a:srgbClr val="000000"/>
              </a:solidFill>
            </a:endParaRPr>
          </a:p>
          <a:p>
            <a:pPr marL="285750" indent="-285750">
              <a:lnSpc>
                <a:spcPct val="20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zkLLM introduces the first Zero-Knowledge Proof (ZKP) system designed specifically for Large Language Models (LLMs).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  <a:defRPr b="1" sz="1800"/>
            </a:pPr>
            <a:r>
              <a:t>Key Contributions</a:t>
            </a:r>
            <a:endParaRPr>
              <a:solidFill>
                <a:srgbClr val="000000"/>
              </a:solidFill>
            </a:endParaRPr>
          </a:p>
          <a:p>
            <a:pPr marL="285750" indent="-285750">
              <a:lnSpc>
                <a:spcPct val="20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tlookup: Efficiently handles non-arithmetic operations in deep learning.</a:t>
            </a:r>
            <a:endParaRPr>
              <a:solidFill>
                <a:srgbClr val="000000"/>
              </a:solidFill>
            </a:endParaRPr>
          </a:p>
          <a:p>
            <a:pPr marL="285750" indent="-285750">
              <a:lnSpc>
                <a:spcPct val="20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zkAttn: Tailored protocol for the attention mechanism, balancing accuracy, runtime, and memory usage.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文字方塊 3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  <p:sp>
        <p:nvSpPr>
          <p:cNvPr id="664" name="文字方塊 5"/>
          <p:cNvSpPr txBox="1"/>
          <p:nvPr/>
        </p:nvSpPr>
        <p:spPr>
          <a:xfrm>
            <a:off x="228599" y="422434"/>
            <a:ext cx="8686801" cy="428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200000"/>
              </a:lnSpc>
              <a:defRPr b="1" sz="1800"/>
            </a:pPr>
            <a:r>
              <a:t>Scalability and Efficiency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20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Supports LLMs up to 13 billion parameters with compact proofs and fast verification.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200000"/>
              </a:lnSpc>
              <a:defRPr b="1" sz="1800"/>
            </a:pPr>
            <a:r>
              <a:t>Real-World Applications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20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Ensures inference authenticity while protecting intellectual property.</a:t>
            </a:r>
            <a:endParaRPr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200000"/>
              </a:lnSpc>
              <a:buClr>
                <a:srgbClr val="17204E"/>
              </a:buClr>
              <a:buSzPct val="100000"/>
              <a:buChar char="●"/>
              <a:defRPr sz="1800"/>
            </a:pPr>
            <a:r>
              <a:t>Facilitates compliance with AI regulations and ethical guidelines.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200000"/>
              </a:lnSpc>
              <a:defRPr b="1" sz="1800"/>
            </a:pPr>
            <a:r>
              <a:t>Takeaway:</a:t>
            </a:r>
            <a:r>
              <a:rPr b="0"/>
              <a:t> zkLLM is a groundbreaking step towards secure and transparent AI verifiability, combining computational rigor with practical efficiency.</a:t>
            </a:r>
          </a:p>
        </p:txBody>
      </p:sp>
      <p:sp>
        <p:nvSpPr>
          <p:cNvPr id="665" name="Google Shape;335;p42"/>
          <p:cNvSpPr txBox="1"/>
          <p:nvPr/>
        </p:nvSpPr>
        <p:spPr>
          <a:xfrm>
            <a:off x="-2" y="57937"/>
            <a:ext cx="2935073" cy="55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just">
              <a:defRPr b="1" sz="2400"/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0613" y="164441"/>
            <a:ext cx="3087079" cy="498435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文字方塊 2"/>
          <p:cNvSpPr txBox="1"/>
          <p:nvPr/>
        </p:nvSpPr>
        <p:spPr>
          <a:xfrm>
            <a:off x="2260887" y="2017753"/>
            <a:ext cx="4622225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6600">
                <a:latin typeface="Sora ExtraBold"/>
                <a:ea typeface="Sora ExtraBold"/>
                <a:cs typeface="Sora ExtraBold"/>
                <a:sym typeface="Sora ExtraBold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669" name="文字方塊 3"/>
          <p:cNvSpPr txBox="1"/>
          <p:nvPr/>
        </p:nvSpPr>
        <p:spPr>
          <a:xfrm>
            <a:off x="1806957" y="3860601"/>
            <a:ext cx="5030436" cy="1050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85215">
              <a:lnSpc>
                <a:spcPct val="150000"/>
              </a:lnSpc>
              <a:defRPr b="1"/>
            </a:pPr>
            <a:r>
              <a:t>Member</a:t>
            </a:r>
            <a:endParaRPr sz="800"/>
          </a:p>
          <a:p>
            <a:pPr defTabSz="585215">
              <a:lnSpc>
                <a:spcPct val="150000"/>
              </a:lnSpc>
            </a:pPr>
            <a:r>
              <a:t>110590005 </a:t>
            </a:r>
            <a:r>
              <a:t>蕭耕宏</a:t>
            </a:r>
            <a:r>
              <a:t>, 112C53035 </a:t>
            </a:r>
            <a:r>
              <a:t>王煥昇</a:t>
            </a:r>
            <a:r>
              <a:t>, 113C53006 </a:t>
            </a:r>
            <a:r>
              <a:t>吳仲霖</a:t>
            </a:r>
            <a:r>
              <a:t>, </a:t>
            </a:r>
            <a:endParaRPr sz="800"/>
          </a:p>
          <a:p>
            <a:pPr defTabSz="585215">
              <a:lnSpc>
                <a:spcPct val="150000"/>
              </a:lnSpc>
            </a:pPr>
            <a:r>
              <a:t>113598043 </a:t>
            </a:r>
            <a:r>
              <a:t>張育丞</a:t>
            </a:r>
            <a:r>
              <a:t>, 113598088 </a:t>
            </a:r>
            <a:r>
              <a:t>李以謙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文字方塊 2"/>
          <p:cNvSpPr txBox="1"/>
          <p:nvPr/>
        </p:nvSpPr>
        <p:spPr>
          <a:xfrm>
            <a:off x="502510" y="482292"/>
            <a:ext cx="2774637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Significance</a:t>
            </a:r>
          </a:p>
        </p:txBody>
      </p:sp>
      <p:sp>
        <p:nvSpPr>
          <p:cNvPr id="226" name="文字方塊 5"/>
          <p:cNvSpPr txBox="1"/>
          <p:nvPr/>
        </p:nvSpPr>
        <p:spPr>
          <a:xfrm>
            <a:off x="764791" y="1176849"/>
            <a:ext cx="7614416" cy="260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zkLLM is the first ZKP protocol specifically designed for LLMs.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It balances accuracy, efficiency, and security, addressing the unique demands of modern LLMs.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Facilitates trust and transparency in AI applications, especially in legally sensitive scenarios.</a:t>
            </a:r>
          </a:p>
        </p:txBody>
      </p:sp>
      <p:sp>
        <p:nvSpPr>
          <p:cNvPr id="227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文字方塊 3"/>
          <p:cNvSpPr txBox="1"/>
          <p:nvPr/>
        </p:nvSpPr>
        <p:spPr>
          <a:xfrm>
            <a:off x="237806" y="285865"/>
            <a:ext cx="8047674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Technical Overview - Key Requirements</a:t>
            </a:r>
          </a:p>
        </p:txBody>
      </p:sp>
      <p:sp>
        <p:nvSpPr>
          <p:cNvPr id="230" name="文字方塊 5"/>
          <p:cNvSpPr txBox="1"/>
          <p:nvPr/>
        </p:nvSpPr>
        <p:spPr>
          <a:xfrm>
            <a:off x="881748" y="989329"/>
            <a:ext cx="6759789" cy="316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200000"/>
              </a:lnSpc>
              <a:defRPr b="1" sz="1800">
                <a:latin typeface="DM Sans"/>
                <a:ea typeface="DM Sans"/>
                <a:cs typeface="DM Sans"/>
                <a:sym typeface="DM Sans"/>
              </a:defRPr>
            </a:pPr>
            <a:r>
              <a:t>Parallelization</a:t>
            </a:r>
            <a:endParaRPr>
              <a:solidFill>
                <a:srgbClr val="000000"/>
              </a:solidFill>
            </a:endParaRPr>
          </a:p>
          <a:p>
            <a:pPr lvl="1"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>
                <a:latin typeface="DM Sans"/>
                <a:ea typeface="DM Sans"/>
                <a:cs typeface="DM Sans"/>
                <a:sym typeface="DM Sans"/>
              </a:defRPr>
            </a:pPr>
            <a:r>
              <a:t>Full utilization of CUDA for GPU acceleration.</a:t>
            </a:r>
            <a:endParaRPr>
              <a:solidFill>
                <a:srgbClr val="000000"/>
              </a:solidFill>
            </a:endParaRPr>
          </a:p>
          <a:p>
            <a:pPr lvl="1"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>
                <a:latin typeface="DM Sans"/>
                <a:ea typeface="DM Sans"/>
                <a:cs typeface="DM Sans"/>
                <a:sym typeface="DM Sans"/>
              </a:defRPr>
            </a:pPr>
            <a:r>
              <a:t>Enables efficient handling of large-scale proofs.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200000"/>
              </a:lnSpc>
              <a:defRPr b="1" sz="1800">
                <a:latin typeface="DM Sans"/>
                <a:ea typeface="DM Sans"/>
                <a:cs typeface="DM Sans"/>
                <a:sym typeface="DM Sans"/>
              </a:defRPr>
            </a:pPr>
            <a:r>
              <a:t>Non-Arithmetic Operations</a:t>
            </a:r>
            <a:endParaRPr>
              <a:solidFill>
                <a:srgbClr val="000000"/>
              </a:solidFill>
            </a:endParaRPr>
          </a:p>
          <a:p>
            <a:pPr lvl="1"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>
                <a:latin typeface="DM Sans"/>
                <a:ea typeface="DM Sans"/>
                <a:cs typeface="DM Sans"/>
                <a:sym typeface="DM Sans"/>
              </a:defRPr>
            </a:pPr>
            <a:r>
              <a:t>Addressing operations like GELU and SwiGLU.</a:t>
            </a:r>
            <a:endParaRPr>
              <a:solidFill>
                <a:srgbClr val="000000"/>
              </a:solidFill>
            </a:endParaRPr>
          </a:p>
          <a:p>
            <a:pPr lvl="1"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>
                <a:latin typeface="DM Sans"/>
                <a:ea typeface="DM Sans"/>
                <a:cs typeface="DM Sans"/>
                <a:sym typeface="DM Sans"/>
              </a:defRPr>
            </a:pPr>
            <a:r>
              <a:t>Adapting existing ZKP methods for modern LLM structures.</a:t>
            </a:r>
          </a:p>
        </p:txBody>
      </p:sp>
      <p:sp>
        <p:nvSpPr>
          <p:cNvPr id="231" name="文字方塊 6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文字方塊 2"/>
          <p:cNvSpPr txBox="1"/>
          <p:nvPr/>
        </p:nvSpPr>
        <p:spPr>
          <a:xfrm>
            <a:off x="596792" y="434879"/>
            <a:ext cx="3719516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3000"/>
            </a:lvl1pPr>
          </a:lstStyle>
          <a:p>
            <a:pPr/>
            <a:r>
              <a:t>Core Innovations</a:t>
            </a:r>
          </a:p>
        </p:txBody>
      </p:sp>
      <p:sp>
        <p:nvSpPr>
          <p:cNvPr id="234" name="文字方塊 4"/>
          <p:cNvSpPr txBox="1"/>
          <p:nvPr/>
        </p:nvSpPr>
        <p:spPr>
          <a:xfrm>
            <a:off x="832826" y="926674"/>
            <a:ext cx="7478346" cy="372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lnSpc>
                <a:spcPct val="200000"/>
              </a:lnSpc>
              <a:defRPr b="1" sz="1800"/>
            </a:pPr>
            <a:r>
              <a:t>Tlookup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Verifiable non-arithmetic tensor operations.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Ensures efficient memory usage and supports high parallelization.</a:t>
            </a:r>
            <a:endParaRPr>
              <a:solidFill>
                <a:srgbClr val="000000"/>
              </a:solidFill>
            </a:endParaRPr>
          </a:p>
          <a:p>
            <a:pPr algn="just">
              <a:lnSpc>
                <a:spcPct val="200000"/>
              </a:lnSpc>
              <a:defRPr b="1" sz="1800"/>
            </a:pPr>
            <a:r>
              <a:t>zkAttn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Tailored for attention mechanisms.</a:t>
            </a: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Reduces overhead while maintaining accuracy.</a:t>
            </a:r>
            <a:endParaRPr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200000"/>
              </a:lnSpc>
              <a:buClr>
                <a:srgbClr val="17204E"/>
              </a:buClr>
              <a:buSzPct val="100000"/>
              <a:buAutoNum type="arabicPeriod" startAt="1"/>
              <a:defRPr sz="1800"/>
            </a:pPr>
            <a:r>
              <a:t>Handles multivariate Softmax operations efficiently.</a:t>
            </a:r>
          </a:p>
        </p:txBody>
      </p:sp>
      <p:sp>
        <p:nvSpPr>
          <p:cNvPr id="235" name="文字方塊 5"/>
          <p:cNvSpPr txBox="1"/>
          <p:nvPr/>
        </p:nvSpPr>
        <p:spPr>
          <a:xfrm>
            <a:off x="45720" y="4767627"/>
            <a:ext cx="913583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lnSpc>
                <a:spcPct val="150000"/>
              </a:lnSpc>
            </a:lvl1pPr>
          </a:lstStyle>
          <a:p>
            <a:pPr/>
            <a:r>
              <a:t>BY 張育丞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Anatomy &amp; Physiology Medical Center by Slidesgo">
  <a:themeElements>
    <a:clrScheme name="Anatomy &amp; Physiology Medical Center by Slidesgo">
      <a:dk1>
        <a:srgbClr val="17204E"/>
      </a:dk1>
      <a:lt1>
        <a:srgbClr val="FFFFFF"/>
      </a:lt1>
      <a:dk2>
        <a:srgbClr val="A7A7A7"/>
      </a:dk2>
      <a:lt2>
        <a:srgbClr val="535353"/>
      </a:lt2>
      <a:accent1>
        <a:srgbClr val="CAD0DE"/>
      </a:accent1>
      <a:accent2>
        <a:srgbClr val="ADB5CF"/>
      </a:accent2>
      <a:accent3>
        <a:srgbClr val="92A1DC"/>
      </a:accent3>
      <a:accent4>
        <a:srgbClr val="738BDE"/>
      </a:accent4>
      <a:accent5>
        <a:srgbClr val="A7CCD9"/>
      </a:accent5>
      <a:accent6>
        <a:srgbClr val="8F8F8F"/>
      </a:accent6>
      <a:hlink>
        <a:srgbClr val="0000FF"/>
      </a:hlink>
      <a:folHlink>
        <a:srgbClr val="FF00FF"/>
      </a:folHlink>
    </a:clrScheme>
    <a:fontScheme name="Anatomy &amp; Physiology Medical Cen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natomy &amp; Physiology Medical Cen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7204E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7204E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natomy &amp; Physiology Medical Center by Slidesgo">
  <a:themeElements>
    <a:clrScheme name="Anatomy &amp; Physiology Medical Center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AD0DE"/>
      </a:accent1>
      <a:accent2>
        <a:srgbClr val="ADB5CF"/>
      </a:accent2>
      <a:accent3>
        <a:srgbClr val="92A1DC"/>
      </a:accent3>
      <a:accent4>
        <a:srgbClr val="738BDE"/>
      </a:accent4>
      <a:accent5>
        <a:srgbClr val="A7CCD9"/>
      </a:accent5>
      <a:accent6>
        <a:srgbClr val="8F8F8F"/>
      </a:accent6>
      <a:hlink>
        <a:srgbClr val="0000FF"/>
      </a:hlink>
      <a:folHlink>
        <a:srgbClr val="FF00FF"/>
      </a:folHlink>
    </a:clrScheme>
    <a:fontScheme name="Anatomy &amp; Physiology Medical Cen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natomy &amp; Physiology Medical Cen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7204E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7204E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